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D962AD02.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sldIdLst>
    <p:sldId id="256" r:id="rId5"/>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A2E1A08-9D70-F6C3-10EA-03033222192D}" name="Weishaupt, Hrafn Náttálfur Holger" initials="WHNH" userId="S::hrawei@ihelse.net::d063bee7-c521-45ff-833e-ccf4d1fc1766" providerId="AD"/>
  <p188:author id="{C501D486-B261-082B-DBF7-1596657FF7C9}" name="Leh, Sabine" initials="LS" userId="S::sleh@ihelse.net::f06b5622-57df-488e-b40f-8f66d8469d53" providerId="AD"/>
  <p188:author id="{B62C2EC0-0927-D860-6008-D156F1B7DB5B}" name="Anne Mari Sundfjord Gjøn" initials="AG" userId="S::angjo8683@uib.no::6e511b12-9369-481d-a623-20c4aa5bf8b0" providerId="AD"/>
  <p188:author id="{0C5943C6-9E4A-0628-88E0-BA6CAF661951}" name="Martine Olset" initials="MO" userId="S::maols6639@uib.no::e202852c-290f-42ec-9158-91e82c42fdf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1704"/>
    <a:srgbClr val="A6983A"/>
    <a:srgbClr val="35B9A0"/>
    <a:srgbClr val="B09E4A"/>
    <a:srgbClr val="9E8268"/>
    <a:srgbClr val="6EAAAC"/>
    <a:srgbClr val="6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ddels stil 2 – uthevin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 d="100"/>
          <a:sy n="12" d="100"/>
        </p:scale>
        <p:origin x="190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8/10/relationships/authors" Target="authors.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omments/modernComment_100_D962AD02.xml><?xml version="1.0" encoding="utf-8"?>
<p188:cmLst xmlns:a="http://schemas.openxmlformats.org/drawingml/2006/main" xmlns:r="http://schemas.openxmlformats.org/officeDocument/2006/relationships" xmlns:p188="http://schemas.microsoft.com/office/powerpoint/2018/8/main">
  <p188:cm id="{7DFFEF60-5E43-44AC-978B-E80697DD4303}" authorId="{0C5943C6-9E4A-0628-88E0-BA6CAF661951}" created="2025-12-02T09:08:58.760">
    <ac:deMkLst xmlns:ac="http://schemas.microsoft.com/office/drawing/2013/main/command">
      <pc:docMk xmlns:pc="http://schemas.microsoft.com/office/powerpoint/2013/main/command"/>
      <pc:sldMk xmlns:pc="http://schemas.microsoft.com/office/powerpoint/2013/main/command" cId="3647122690" sldId="256"/>
      <ac:spMk id="40" creationId="{97FE7608-F3E4-C9DD-78AA-7B0140E9962D}"/>
    </ac:deMkLst>
    <p188:replyLst>
      <p188:reply id="{DEF921C5-F2C5-4496-8532-754D5BF42F65}" authorId="{0C5943C6-9E4A-0628-88E0-BA6CAF661951}" created="2025-12-02T09:18:43.571">
        <p188:txBody>
          <a:bodyPr/>
          <a:lstStyle/>
          <a:p>
            <a:r>
              <a:rPr lang="nn-NO"/>
              <a:t>Vart liksom litt rart at det stod tubule på nokon, men ikkje på alle. Men det er kanskje slik det skal vere?</a:t>
            </a:r>
          </a:p>
        </p188:txBody>
      </p188:reply>
      <p188:reply id="{4F655F69-BF75-4A13-B95A-5243C1DDF814}" authorId="{0C5943C6-9E4A-0628-88E0-BA6CAF661951}" created="2025-12-02T09:54:48.698">
        <p188:txBody>
          <a:bodyPr/>
          <a:lstStyle/>
          <a:p>
            <a:r>
              <a:rPr lang="nn-NO"/>
              <a:t>Eller så kan vi ha ein overskrift med tubule classes, så kan det stå normal, chronically damaaged….</a:t>
            </a:r>
          </a:p>
        </p188:txBody>
      </p188:reply>
    </p188:replyLst>
    <p188:txBody>
      <a:bodyPr/>
      <a:lstStyle/>
      <a:p>
        <a:r>
          <a:rPr lang="nn-NO"/>
          <a:t>Skal vi skrive aqurely damaged tubule og chronically damaged tubule? Siden det står normal tubule og atrophic tubule</a:t>
        </a:r>
      </a:p>
    </p188:txBody>
  </p188:cm>
  <p188:cm id="{E18E35C6-A251-4E1A-861A-C6ED8CE9715E}" authorId="{0C5943C6-9E4A-0628-88E0-BA6CAF661951}" created="2025-12-02T09:18:18.558">
    <ac:txMkLst xmlns:ac="http://schemas.microsoft.com/office/drawing/2013/main/command">
      <pc:docMk xmlns:pc="http://schemas.microsoft.com/office/powerpoint/2013/main/command"/>
      <pc:sldMk xmlns:pc="http://schemas.microsoft.com/office/powerpoint/2013/main/command" cId="3647122690" sldId="256"/>
      <ac:spMk id="60" creationId="{18C65419-015F-EC13-8D51-F5AC3FDCAB8A}"/>
      <ac:txMk cp="7" len="202">
        <ac:context len="210" hash="3180870396"/>
      </ac:txMk>
    </ac:txMkLst>
    <p188:pos x="9096057" y="311969"/>
    <p188:txBody>
      <a:bodyPr/>
      <a:lstStyle/>
      <a:p>
        <a:r>
          <a:rPr lang="nn-NO"/>
          <a:t>Føle kanskje siste setning er litt overflødig her. Kanskje heller ha ein tekst som: Whole-slide image (WSI) of kidney tissue with manually annotated tubules. Tubules are labelled as normal (A), acutely damaged (B), chronically damaged (C) or atrophic (D).</a:t>
        </a:r>
      </a:p>
    </p188:txBody>
  </p188:cm>
  <p188:cm id="{1CDE7BBF-4BB0-4300-8E22-A3C96282B2EF}" authorId="{0C5943C6-9E4A-0628-88E0-BA6CAF661951}" created="2025-12-02T09:25:11.097">
    <ac:txMkLst xmlns:ac="http://schemas.microsoft.com/office/drawing/2013/main/command">
      <pc:docMk xmlns:pc="http://schemas.microsoft.com/office/powerpoint/2013/main/command"/>
      <pc:sldMk xmlns:pc="http://schemas.microsoft.com/office/powerpoint/2013/main/command" cId="3647122690" sldId="256"/>
      <ac:spMk id="34" creationId="{3F4634CF-4EA1-AE7E-4942-932FC31A75C8}"/>
      <ac:txMk cp="306">
        <ac:context len="307" hash="2802270134"/>
      </ac:txMk>
    </ac:txMkLst>
    <p188:pos x="3999414" y="589850"/>
    <p188:txBody>
      <a:bodyPr/>
      <a:lstStyle/>
      <a:p>
        <a:r>
          <a:rPr lang="nn-NO"/>
          <a:t>La inn denne teksten, følte det var nødvendig med ein forklaring på kva stain normalisation er, kva tenker du?</a:t>
        </a:r>
      </a:p>
    </p188:txBody>
  </p188:cm>
</p188:cmLst>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06AFF2-8621-48CC-9018-CD000919E91D}" type="datetimeFigureOut">
              <a:rPr lang="nb-NO" smtClean="0"/>
              <a:t>05.12.2025</a:t>
            </a:fld>
            <a:endParaRPr lang="nb-NO"/>
          </a:p>
        </p:txBody>
      </p:sp>
      <p:sp>
        <p:nvSpPr>
          <p:cNvPr id="4" name="Plassholder for lysbilde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6B0263-0FF7-4A59-8068-4EC9E4BF5657}" type="slidenum">
              <a:rPr lang="nb-NO" smtClean="0"/>
              <a:t>‹#›</a:t>
            </a:fld>
            <a:endParaRPr lang="nb-NO"/>
          </a:p>
        </p:txBody>
      </p:sp>
    </p:spTree>
    <p:extLst>
      <p:ext uri="{BB962C8B-B14F-4D97-AF65-F5344CB8AC3E}">
        <p14:creationId xmlns:p14="http://schemas.microsoft.com/office/powerpoint/2010/main" val="377388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txBody>
          <a:bodyPr/>
          <a:lstStyle/>
          <a:p>
            <a:endParaRPr lang="nn-NO"/>
          </a:p>
        </p:txBody>
      </p:sp>
      <p:sp>
        <p:nvSpPr>
          <p:cNvPr id="3" name="Plassholder for notater 2"/>
          <p:cNvSpPr>
            <a:spLocks noGrp="1"/>
          </p:cNvSpPr>
          <p:nvPr>
            <p:ph type="body" idx="1"/>
          </p:nvPr>
        </p:nvSpPr>
        <p:spPr/>
        <p:txBody>
          <a:bodyPr/>
          <a:lstStyle/>
          <a:p>
            <a:endParaRPr lang="nb-NO"/>
          </a:p>
        </p:txBody>
      </p:sp>
      <p:sp>
        <p:nvSpPr>
          <p:cNvPr id="4" name="Plassholder for lysbildenummer 3"/>
          <p:cNvSpPr>
            <a:spLocks noGrp="1"/>
          </p:cNvSpPr>
          <p:nvPr>
            <p:ph type="sldNum" sz="quarter" idx="5"/>
          </p:nvPr>
        </p:nvSpPr>
        <p:spPr/>
        <p:txBody>
          <a:bodyPr/>
          <a:lstStyle/>
          <a:p>
            <a:fld id="{B96B0263-0FF7-4A59-8068-4EC9E4BF5657}" type="slidenum">
              <a:rPr lang="nb-NO" smtClean="0"/>
              <a:t>1</a:t>
            </a:fld>
            <a:endParaRPr lang="nb-NO"/>
          </a:p>
        </p:txBody>
      </p:sp>
    </p:spTree>
    <p:extLst>
      <p:ext uri="{BB962C8B-B14F-4D97-AF65-F5344CB8AC3E}">
        <p14:creationId xmlns:p14="http://schemas.microsoft.com/office/powerpoint/2010/main" val="31497926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tellysbil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nb-NO"/>
              <a:t>Klikk for å redigere tittelstil</a:t>
            </a:r>
            <a:endParaRPr lang="en-US"/>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nb-NO"/>
              <a:t>Klikk for å redigere undertittelstil i malen</a:t>
            </a:r>
            <a:endParaRPr lang="en-US"/>
          </a:p>
        </p:txBody>
      </p:sp>
      <p:sp>
        <p:nvSpPr>
          <p:cNvPr id="4" name="Date Placeholder 3"/>
          <p:cNvSpPr>
            <a:spLocks noGrp="1"/>
          </p:cNvSpPr>
          <p:nvPr>
            <p:ph type="dt" sz="half" idx="10"/>
          </p:nvPr>
        </p:nvSpPr>
        <p:spPr/>
        <p:txBody>
          <a:bodyPr/>
          <a:lstStyle/>
          <a:p>
            <a:fld id="{561D08E3-934C-45F5-B85C-33342C00211F}" type="datetimeFigureOut">
              <a:rPr lang="nb-NO" smtClean="0"/>
              <a:t>05.12.2025</a:t>
            </a:fld>
            <a:endParaRPr lang="nb-NO"/>
          </a:p>
        </p:txBody>
      </p:sp>
      <p:sp>
        <p:nvSpPr>
          <p:cNvPr id="5" name="Footer Placeholder 4"/>
          <p:cNvSpPr>
            <a:spLocks noGrp="1"/>
          </p:cNvSpPr>
          <p:nvPr>
            <p:ph type="ftr" sz="quarter" idx="11"/>
          </p:nvPr>
        </p:nvSpPr>
        <p:spPr/>
        <p:txBody>
          <a:bodyPr/>
          <a:lstStyle/>
          <a:p>
            <a:endParaRPr lang="nb-NO"/>
          </a:p>
        </p:txBody>
      </p:sp>
      <p:sp>
        <p:nvSpPr>
          <p:cNvPr id="6" name="Slide Number Placeholder 5"/>
          <p:cNvSpPr>
            <a:spLocks noGrp="1"/>
          </p:cNvSpPr>
          <p:nvPr>
            <p:ph type="sldNum" sz="quarter" idx="12"/>
          </p:nvPr>
        </p:nvSpPr>
        <p:spPr/>
        <p:txBody>
          <a:bodyPr/>
          <a:lstStyle/>
          <a:p>
            <a:fld id="{C064FA84-F87B-4143-A8AA-C42DC4451A15}" type="slidenum">
              <a:rPr lang="nb-NO" smtClean="0"/>
              <a:t>‹#›</a:t>
            </a:fld>
            <a:endParaRPr lang="nb-NO"/>
          </a:p>
        </p:txBody>
      </p:sp>
    </p:spTree>
    <p:extLst>
      <p:ext uri="{BB962C8B-B14F-4D97-AF65-F5344CB8AC3E}">
        <p14:creationId xmlns:p14="http://schemas.microsoft.com/office/powerpoint/2010/main" val="2828315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Loddrett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Klikk for å redigere tittelstil</a:t>
            </a:r>
            <a:endParaRPr lang="en-US"/>
          </a:p>
        </p:txBody>
      </p:sp>
      <p:sp>
        <p:nvSpPr>
          <p:cNvPr id="3" name="Vertical Text Placeholder 2"/>
          <p:cNvSpPr>
            <a:spLocks noGrp="1"/>
          </p:cNvSpPr>
          <p:nvPr>
            <p:ph type="body" orient="vert" idx="1"/>
          </p:nvPr>
        </p:nvSpPr>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a:p>
        </p:txBody>
      </p:sp>
      <p:sp>
        <p:nvSpPr>
          <p:cNvPr id="4" name="Date Placeholder 3"/>
          <p:cNvSpPr>
            <a:spLocks noGrp="1"/>
          </p:cNvSpPr>
          <p:nvPr>
            <p:ph type="dt" sz="half" idx="10"/>
          </p:nvPr>
        </p:nvSpPr>
        <p:spPr/>
        <p:txBody>
          <a:bodyPr/>
          <a:lstStyle/>
          <a:p>
            <a:fld id="{561D08E3-934C-45F5-B85C-33342C00211F}" type="datetimeFigureOut">
              <a:rPr lang="nb-NO" smtClean="0"/>
              <a:t>05.12.2025</a:t>
            </a:fld>
            <a:endParaRPr lang="nb-NO"/>
          </a:p>
        </p:txBody>
      </p:sp>
      <p:sp>
        <p:nvSpPr>
          <p:cNvPr id="5" name="Footer Placeholder 4"/>
          <p:cNvSpPr>
            <a:spLocks noGrp="1"/>
          </p:cNvSpPr>
          <p:nvPr>
            <p:ph type="ftr" sz="quarter" idx="11"/>
          </p:nvPr>
        </p:nvSpPr>
        <p:spPr/>
        <p:txBody>
          <a:bodyPr/>
          <a:lstStyle/>
          <a:p>
            <a:endParaRPr lang="nb-NO"/>
          </a:p>
        </p:txBody>
      </p:sp>
      <p:sp>
        <p:nvSpPr>
          <p:cNvPr id="6" name="Slide Number Placeholder 5"/>
          <p:cNvSpPr>
            <a:spLocks noGrp="1"/>
          </p:cNvSpPr>
          <p:nvPr>
            <p:ph type="sldNum" sz="quarter" idx="12"/>
          </p:nvPr>
        </p:nvSpPr>
        <p:spPr/>
        <p:txBody>
          <a:bodyPr/>
          <a:lstStyle/>
          <a:p>
            <a:fld id="{C064FA84-F87B-4143-A8AA-C42DC4451A15}" type="slidenum">
              <a:rPr lang="nb-NO" smtClean="0"/>
              <a:t>‹#›</a:t>
            </a:fld>
            <a:endParaRPr lang="nb-NO"/>
          </a:p>
        </p:txBody>
      </p:sp>
    </p:spTree>
    <p:extLst>
      <p:ext uri="{BB962C8B-B14F-4D97-AF65-F5344CB8AC3E}">
        <p14:creationId xmlns:p14="http://schemas.microsoft.com/office/powerpoint/2010/main" val="874032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drett tittel og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nb-NO"/>
              <a:t>Klikk for å redigere tittelstil</a:t>
            </a:r>
            <a:endParaRPr lang="en-US"/>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a:p>
        </p:txBody>
      </p:sp>
      <p:sp>
        <p:nvSpPr>
          <p:cNvPr id="4" name="Date Placeholder 3"/>
          <p:cNvSpPr>
            <a:spLocks noGrp="1"/>
          </p:cNvSpPr>
          <p:nvPr>
            <p:ph type="dt" sz="half" idx="10"/>
          </p:nvPr>
        </p:nvSpPr>
        <p:spPr/>
        <p:txBody>
          <a:bodyPr/>
          <a:lstStyle/>
          <a:p>
            <a:fld id="{561D08E3-934C-45F5-B85C-33342C00211F}" type="datetimeFigureOut">
              <a:rPr lang="nb-NO" smtClean="0"/>
              <a:t>05.12.2025</a:t>
            </a:fld>
            <a:endParaRPr lang="nb-NO"/>
          </a:p>
        </p:txBody>
      </p:sp>
      <p:sp>
        <p:nvSpPr>
          <p:cNvPr id="5" name="Footer Placeholder 4"/>
          <p:cNvSpPr>
            <a:spLocks noGrp="1"/>
          </p:cNvSpPr>
          <p:nvPr>
            <p:ph type="ftr" sz="quarter" idx="11"/>
          </p:nvPr>
        </p:nvSpPr>
        <p:spPr/>
        <p:txBody>
          <a:bodyPr/>
          <a:lstStyle/>
          <a:p>
            <a:endParaRPr lang="nb-NO"/>
          </a:p>
        </p:txBody>
      </p:sp>
      <p:sp>
        <p:nvSpPr>
          <p:cNvPr id="6" name="Slide Number Placeholder 5"/>
          <p:cNvSpPr>
            <a:spLocks noGrp="1"/>
          </p:cNvSpPr>
          <p:nvPr>
            <p:ph type="sldNum" sz="quarter" idx="12"/>
          </p:nvPr>
        </p:nvSpPr>
        <p:spPr/>
        <p:txBody>
          <a:bodyPr/>
          <a:lstStyle/>
          <a:p>
            <a:fld id="{C064FA84-F87B-4143-A8AA-C42DC4451A15}" type="slidenum">
              <a:rPr lang="nb-NO" smtClean="0"/>
              <a:t>‹#›</a:t>
            </a:fld>
            <a:endParaRPr lang="nb-NO"/>
          </a:p>
        </p:txBody>
      </p:sp>
    </p:spTree>
    <p:extLst>
      <p:ext uri="{BB962C8B-B14F-4D97-AF65-F5344CB8AC3E}">
        <p14:creationId xmlns:p14="http://schemas.microsoft.com/office/powerpoint/2010/main" val="210287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tel og innho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Klikk for å redigere tittelstil</a:t>
            </a:r>
            <a:endParaRPr lang="en-US"/>
          </a:p>
        </p:txBody>
      </p:sp>
      <p:sp>
        <p:nvSpPr>
          <p:cNvPr id="3" name="Content Placeholder 2"/>
          <p:cNvSpPr>
            <a:spLocks noGrp="1"/>
          </p:cNvSpPr>
          <p:nvPr>
            <p:ph idx="1"/>
          </p:nvPr>
        </p:nvSpPr>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a:p>
        </p:txBody>
      </p:sp>
      <p:sp>
        <p:nvSpPr>
          <p:cNvPr id="4" name="Date Placeholder 3"/>
          <p:cNvSpPr>
            <a:spLocks noGrp="1"/>
          </p:cNvSpPr>
          <p:nvPr>
            <p:ph type="dt" sz="half" idx="10"/>
          </p:nvPr>
        </p:nvSpPr>
        <p:spPr/>
        <p:txBody>
          <a:bodyPr/>
          <a:lstStyle/>
          <a:p>
            <a:fld id="{561D08E3-934C-45F5-B85C-33342C00211F}" type="datetimeFigureOut">
              <a:rPr lang="nb-NO" smtClean="0"/>
              <a:t>05.12.2025</a:t>
            </a:fld>
            <a:endParaRPr lang="nb-NO"/>
          </a:p>
        </p:txBody>
      </p:sp>
      <p:sp>
        <p:nvSpPr>
          <p:cNvPr id="5" name="Footer Placeholder 4"/>
          <p:cNvSpPr>
            <a:spLocks noGrp="1"/>
          </p:cNvSpPr>
          <p:nvPr>
            <p:ph type="ftr" sz="quarter" idx="11"/>
          </p:nvPr>
        </p:nvSpPr>
        <p:spPr/>
        <p:txBody>
          <a:bodyPr/>
          <a:lstStyle/>
          <a:p>
            <a:endParaRPr lang="nb-NO"/>
          </a:p>
        </p:txBody>
      </p:sp>
      <p:sp>
        <p:nvSpPr>
          <p:cNvPr id="6" name="Slide Number Placeholder 5"/>
          <p:cNvSpPr>
            <a:spLocks noGrp="1"/>
          </p:cNvSpPr>
          <p:nvPr>
            <p:ph type="sldNum" sz="quarter" idx="12"/>
          </p:nvPr>
        </p:nvSpPr>
        <p:spPr/>
        <p:txBody>
          <a:bodyPr/>
          <a:lstStyle/>
          <a:p>
            <a:fld id="{C064FA84-F87B-4143-A8AA-C42DC4451A15}" type="slidenum">
              <a:rPr lang="nb-NO" smtClean="0"/>
              <a:t>‹#›</a:t>
            </a:fld>
            <a:endParaRPr lang="nb-NO"/>
          </a:p>
        </p:txBody>
      </p:sp>
    </p:spTree>
    <p:extLst>
      <p:ext uri="{BB962C8B-B14F-4D97-AF65-F5344CB8AC3E}">
        <p14:creationId xmlns:p14="http://schemas.microsoft.com/office/powerpoint/2010/main" val="394149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Deloverskrift">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nb-NO"/>
              <a:t>Klikk for å redigere tittelstil</a:t>
            </a:r>
            <a:endParaRPr lang="en-US"/>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nb-NO"/>
              <a:t>Klikk for å redigere tekststiler i malen</a:t>
            </a:r>
          </a:p>
        </p:txBody>
      </p:sp>
      <p:sp>
        <p:nvSpPr>
          <p:cNvPr id="4" name="Date Placeholder 3"/>
          <p:cNvSpPr>
            <a:spLocks noGrp="1"/>
          </p:cNvSpPr>
          <p:nvPr>
            <p:ph type="dt" sz="half" idx="10"/>
          </p:nvPr>
        </p:nvSpPr>
        <p:spPr/>
        <p:txBody>
          <a:bodyPr/>
          <a:lstStyle/>
          <a:p>
            <a:fld id="{561D08E3-934C-45F5-B85C-33342C00211F}" type="datetimeFigureOut">
              <a:rPr lang="nb-NO" smtClean="0"/>
              <a:t>05.12.2025</a:t>
            </a:fld>
            <a:endParaRPr lang="nb-NO"/>
          </a:p>
        </p:txBody>
      </p:sp>
      <p:sp>
        <p:nvSpPr>
          <p:cNvPr id="5" name="Footer Placeholder 4"/>
          <p:cNvSpPr>
            <a:spLocks noGrp="1"/>
          </p:cNvSpPr>
          <p:nvPr>
            <p:ph type="ftr" sz="quarter" idx="11"/>
          </p:nvPr>
        </p:nvSpPr>
        <p:spPr/>
        <p:txBody>
          <a:bodyPr/>
          <a:lstStyle/>
          <a:p>
            <a:endParaRPr lang="nb-NO"/>
          </a:p>
        </p:txBody>
      </p:sp>
      <p:sp>
        <p:nvSpPr>
          <p:cNvPr id="6" name="Slide Number Placeholder 5"/>
          <p:cNvSpPr>
            <a:spLocks noGrp="1"/>
          </p:cNvSpPr>
          <p:nvPr>
            <p:ph type="sldNum" sz="quarter" idx="12"/>
          </p:nvPr>
        </p:nvSpPr>
        <p:spPr/>
        <p:txBody>
          <a:bodyPr/>
          <a:lstStyle/>
          <a:p>
            <a:fld id="{C064FA84-F87B-4143-A8AA-C42DC4451A15}" type="slidenum">
              <a:rPr lang="nb-NO" smtClean="0"/>
              <a:t>‹#›</a:t>
            </a:fld>
            <a:endParaRPr lang="nb-NO"/>
          </a:p>
        </p:txBody>
      </p:sp>
    </p:spTree>
    <p:extLst>
      <p:ext uri="{BB962C8B-B14F-4D97-AF65-F5344CB8AC3E}">
        <p14:creationId xmlns:p14="http://schemas.microsoft.com/office/powerpoint/2010/main" val="3929698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nholdsdel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Klikk for å redigere tittelstil</a:t>
            </a:r>
            <a:endParaRPr lang="en-US"/>
          </a:p>
        </p:txBody>
      </p:sp>
      <p:sp>
        <p:nvSpPr>
          <p:cNvPr id="3" name="Content Placeholder 2"/>
          <p:cNvSpPr>
            <a:spLocks noGrp="1"/>
          </p:cNvSpPr>
          <p:nvPr>
            <p:ph sz="half" idx="1"/>
          </p:nvPr>
        </p:nvSpPr>
        <p:spPr>
          <a:xfrm>
            <a:off x="2081421" y="11394520"/>
            <a:ext cx="12866966" cy="27158594"/>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a:p>
        </p:txBody>
      </p:sp>
      <p:sp>
        <p:nvSpPr>
          <p:cNvPr id="4" name="Content Placeholder 3"/>
          <p:cNvSpPr>
            <a:spLocks noGrp="1"/>
          </p:cNvSpPr>
          <p:nvPr>
            <p:ph sz="half" idx="2"/>
          </p:nvPr>
        </p:nvSpPr>
        <p:spPr>
          <a:xfrm>
            <a:off x="15326826" y="11394520"/>
            <a:ext cx="12866966" cy="27158594"/>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a:p>
        </p:txBody>
      </p:sp>
      <p:sp>
        <p:nvSpPr>
          <p:cNvPr id="5" name="Date Placeholder 4"/>
          <p:cNvSpPr>
            <a:spLocks noGrp="1"/>
          </p:cNvSpPr>
          <p:nvPr>
            <p:ph type="dt" sz="half" idx="10"/>
          </p:nvPr>
        </p:nvSpPr>
        <p:spPr/>
        <p:txBody>
          <a:bodyPr/>
          <a:lstStyle/>
          <a:p>
            <a:fld id="{561D08E3-934C-45F5-B85C-33342C00211F}" type="datetimeFigureOut">
              <a:rPr lang="nb-NO" smtClean="0"/>
              <a:t>05.12.2025</a:t>
            </a:fld>
            <a:endParaRPr lang="nb-NO"/>
          </a:p>
        </p:txBody>
      </p:sp>
      <p:sp>
        <p:nvSpPr>
          <p:cNvPr id="6" name="Footer Placeholder 5"/>
          <p:cNvSpPr>
            <a:spLocks noGrp="1"/>
          </p:cNvSpPr>
          <p:nvPr>
            <p:ph type="ftr" sz="quarter" idx="11"/>
          </p:nvPr>
        </p:nvSpPr>
        <p:spPr/>
        <p:txBody>
          <a:bodyPr/>
          <a:lstStyle/>
          <a:p>
            <a:endParaRPr lang="nb-NO"/>
          </a:p>
        </p:txBody>
      </p:sp>
      <p:sp>
        <p:nvSpPr>
          <p:cNvPr id="7" name="Slide Number Placeholder 6"/>
          <p:cNvSpPr>
            <a:spLocks noGrp="1"/>
          </p:cNvSpPr>
          <p:nvPr>
            <p:ph type="sldNum" sz="quarter" idx="12"/>
          </p:nvPr>
        </p:nvSpPr>
        <p:spPr/>
        <p:txBody>
          <a:bodyPr/>
          <a:lstStyle/>
          <a:p>
            <a:fld id="{C064FA84-F87B-4143-A8AA-C42DC4451A15}" type="slidenum">
              <a:rPr lang="nb-NO" smtClean="0"/>
              <a:t>‹#›</a:t>
            </a:fld>
            <a:endParaRPr lang="nb-NO"/>
          </a:p>
        </p:txBody>
      </p:sp>
    </p:spTree>
    <p:extLst>
      <p:ext uri="{BB962C8B-B14F-4D97-AF65-F5344CB8AC3E}">
        <p14:creationId xmlns:p14="http://schemas.microsoft.com/office/powerpoint/2010/main" val="3097336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nb-NO"/>
              <a:t>Klikk for å redigere tittelstil</a:t>
            </a:r>
            <a:endParaRPr lang="en-US"/>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nb-NO"/>
              <a:t>Klikk for å redigere tekststiler i malen</a:t>
            </a:r>
          </a:p>
        </p:txBody>
      </p:sp>
      <p:sp>
        <p:nvSpPr>
          <p:cNvPr id="4" name="Content Placeholder 3"/>
          <p:cNvSpPr>
            <a:spLocks noGrp="1"/>
          </p:cNvSpPr>
          <p:nvPr>
            <p:ph sz="half" idx="2"/>
          </p:nvPr>
        </p:nvSpPr>
        <p:spPr>
          <a:xfrm>
            <a:off x="2085368" y="15635264"/>
            <a:ext cx="12807832" cy="22997117"/>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nb-NO"/>
              <a:t>Klikk for å redigere tekststiler i malen</a:t>
            </a:r>
          </a:p>
        </p:txBody>
      </p:sp>
      <p:sp>
        <p:nvSpPr>
          <p:cNvPr id="6" name="Content Placeholder 5"/>
          <p:cNvSpPr>
            <a:spLocks noGrp="1"/>
          </p:cNvSpPr>
          <p:nvPr>
            <p:ph sz="quarter" idx="4"/>
          </p:nvPr>
        </p:nvSpPr>
        <p:spPr>
          <a:xfrm>
            <a:off x="15326828" y="15635264"/>
            <a:ext cx="12870909" cy="22997117"/>
          </a:xfrm>
        </p:spPr>
        <p:txBody>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a:p>
        </p:txBody>
      </p:sp>
      <p:sp>
        <p:nvSpPr>
          <p:cNvPr id="7" name="Date Placeholder 6"/>
          <p:cNvSpPr>
            <a:spLocks noGrp="1"/>
          </p:cNvSpPr>
          <p:nvPr>
            <p:ph type="dt" sz="half" idx="10"/>
          </p:nvPr>
        </p:nvSpPr>
        <p:spPr/>
        <p:txBody>
          <a:bodyPr/>
          <a:lstStyle/>
          <a:p>
            <a:fld id="{561D08E3-934C-45F5-B85C-33342C00211F}" type="datetimeFigureOut">
              <a:rPr lang="nb-NO" smtClean="0"/>
              <a:t>05.12.2025</a:t>
            </a:fld>
            <a:endParaRPr lang="nb-NO"/>
          </a:p>
        </p:txBody>
      </p:sp>
      <p:sp>
        <p:nvSpPr>
          <p:cNvPr id="8" name="Footer Placeholder 7"/>
          <p:cNvSpPr>
            <a:spLocks noGrp="1"/>
          </p:cNvSpPr>
          <p:nvPr>
            <p:ph type="ftr" sz="quarter" idx="11"/>
          </p:nvPr>
        </p:nvSpPr>
        <p:spPr/>
        <p:txBody>
          <a:bodyPr/>
          <a:lstStyle/>
          <a:p>
            <a:endParaRPr lang="nb-NO"/>
          </a:p>
        </p:txBody>
      </p:sp>
      <p:sp>
        <p:nvSpPr>
          <p:cNvPr id="9" name="Slide Number Placeholder 8"/>
          <p:cNvSpPr>
            <a:spLocks noGrp="1"/>
          </p:cNvSpPr>
          <p:nvPr>
            <p:ph type="sldNum" sz="quarter" idx="12"/>
          </p:nvPr>
        </p:nvSpPr>
        <p:spPr/>
        <p:txBody>
          <a:bodyPr/>
          <a:lstStyle/>
          <a:p>
            <a:fld id="{C064FA84-F87B-4143-A8AA-C42DC4451A15}" type="slidenum">
              <a:rPr lang="nb-NO" smtClean="0"/>
              <a:t>‹#›</a:t>
            </a:fld>
            <a:endParaRPr lang="nb-NO"/>
          </a:p>
        </p:txBody>
      </p:sp>
    </p:spTree>
    <p:extLst>
      <p:ext uri="{BB962C8B-B14F-4D97-AF65-F5344CB8AC3E}">
        <p14:creationId xmlns:p14="http://schemas.microsoft.com/office/powerpoint/2010/main" val="923736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Bare tit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Klikk for å redigere tittelstil</a:t>
            </a:r>
            <a:endParaRPr lang="en-US"/>
          </a:p>
        </p:txBody>
      </p:sp>
      <p:sp>
        <p:nvSpPr>
          <p:cNvPr id="3" name="Date Placeholder 2"/>
          <p:cNvSpPr>
            <a:spLocks noGrp="1"/>
          </p:cNvSpPr>
          <p:nvPr>
            <p:ph type="dt" sz="half" idx="10"/>
          </p:nvPr>
        </p:nvSpPr>
        <p:spPr/>
        <p:txBody>
          <a:bodyPr/>
          <a:lstStyle/>
          <a:p>
            <a:fld id="{561D08E3-934C-45F5-B85C-33342C00211F}" type="datetimeFigureOut">
              <a:rPr lang="nb-NO" smtClean="0"/>
              <a:t>05.12.2025</a:t>
            </a:fld>
            <a:endParaRPr lang="nb-NO"/>
          </a:p>
        </p:txBody>
      </p:sp>
      <p:sp>
        <p:nvSpPr>
          <p:cNvPr id="4" name="Footer Placeholder 3"/>
          <p:cNvSpPr>
            <a:spLocks noGrp="1"/>
          </p:cNvSpPr>
          <p:nvPr>
            <p:ph type="ftr" sz="quarter" idx="11"/>
          </p:nvPr>
        </p:nvSpPr>
        <p:spPr/>
        <p:txBody>
          <a:bodyPr/>
          <a:lstStyle/>
          <a:p>
            <a:endParaRPr lang="nb-NO"/>
          </a:p>
        </p:txBody>
      </p:sp>
      <p:sp>
        <p:nvSpPr>
          <p:cNvPr id="5" name="Slide Number Placeholder 4"/>
          <p:cNvSpPr>
            <a:spLocks noGrp="1"/>
          </p:cNvSpPr>
          <p:nvPr>
            <p:ph type="sldNum" sz="quarter" idx="12"/>
          </p:nvPr>
        </p:nvSpPr>
        <p:spPr/>
        <p:txBody>
          <a:bodyPr/>
          <a:lstStyle/>
          <a:p>
            <a:fld id="{C064FA84-F87B-4143-A8AA-C42DC4451A15}" type="slidenum">
              <a:rPr lang="nb-NO" smtClean="0"/>
              <a:t>‹#›</a:t>
            </a:fld>
            <a:endParaRPr lang="nb-NO"/>
          </a:p>
        </p:txBody>
      </p:sp>
    </p:spTree>
    <p:extLst>
      <p:ext uri="{BB962C8B-B14F-4D97-AF65-F5344CB8AC3E}">
        <p14:creationId xmlns:p14="http://schemas.microsoft.com/office/powerpoint/2010/main" val="5140604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t">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1D08E3-934C-45F5-B85C-33342C00211F}" type="datetimeFigureOut">
              <a:rPr lang="nb-NO" smtClean="0"/>
              <a:t>05.12.2025</a:t>
            </a:fld>
            <a:endParaRPr lang="nb-NO"/>
          </a:p>
        </p:txBody>
      </p:sp>
      <p:sp>
        <p:nvSpPr>
          <p:cNvPr id="3" name="Footer Placeholder 2"/>
          <p:cNvSpPr>
            <a:spLocks noGrp="1"/>
          </p:cNvSpPr>
          <p:nvPr>
            <p:ph type="ftr" sz="quarter" idx="11"/>
          </p:nvPr>
        </p:nvSpPr>
        <p:spPr/>
        <p:txBody>
          <a:bodyPr/>
          <a:lstStyle/>
          <a:p>
            <a:endParaRPr lang="nb-NO"/>
          </a:p>
        </p:txBody>
      </p:sp>
      <p:sp>
        <p:nvSpPr>
          <p:cNvPr id="4" name="Slide Number Placeholder 3"/>
          <p:cNvSpPr>
            <a:spLocks noGrp="1"/>
          </p:cNvSpPr>
          <p:nvPr>
            <p:ph type="sldNum" sz="quarter" idx="12"/>
          </p:nvPr>
        </p:nvSpPr>
        <p:spPr/>
        <p:txBody>
          <a:bodyPr/>
          <a:lstStyle/>
          <a:p>
            <a:fld id="{C064FA84-F87B-4143-A8AA-C42DC4451A15}" type="slidenum">
              <a:rPr lang="nb-NO" smtClean="0"/>
              <a:t>‹#›</a:t>
            </a:fld>
            <a:endParaRPr lang="nb-NO"/>
          </a:p>
        </p:txBody>
      </p:sp>
    </p:spTree>
    <p:extLst>
      <p:ext uri="{BB962C8B-B14F-4D97-AF65-F5344CB8AC3E}">
        <p14:creationId xmlns:p14="http://schemas.microsoft.com/office/powerpoint/2010/main" val="2783231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nhold med tekst">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nb-NO"/>
              <a:t>Klikk for å redigere tittelstil</a:t>
            </a:r>
            <a:endParaRPr lang="en-US"/>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nb-NO"/>
              <a:t>Klikk for å redigere tekststiler i malen</a:t>
            </a:r>
          </a:p>
        </p:txBody>
      </p:sp>
      <p:sp>
        <p:nvSpPr>
          <p:cNvPr id="5" name="Date Placeholder 4"/>
          <p:cNvSpPr>
            <a:spLocks noGrp="1"/>
          </p:cNvSpPr>
          <p:nvPr>
            <p:ph type="dt" sz="half" idx="10"/>
          </p:nvPr>
        </p:nvSpPr>
        <p:spPr/>
        <p:txBody>
          <a:bodyPr/>
          <a:lstStyle/>
          <a:p>
            <a:fld id="{561D08E3-934C-45F5-B85C-33342C00211F}" type="datetimeFigureOut">
              <a:rPr lang="nb-NO" smtClean="0"/>
              <a:t>05.12.2025</a:t>
            </a:fld>
            <a:endParaRPr lang="nb-NO"/>
          </a:p>
        </p:txBody>
      </p:sp>
      <p:sp>
        <p:nvSpPr>
          <p:cNvPr id="6" name="Footer Placeholder 5"/>
          <p:cNvSpPr>
            <a:spLocks noGrp="1"/>
          </p:cNvSpPr>
          <p:nvPr>
            <p:ph type="ftr" sz="quarter" idx="11"/>
          </p:nvPr>
        </p:nvSpPr>
        <p:spPr/>
        <p:txBody>
          <a:bodyPr/>
          <a:lstStyle/>
          <a:p>
            <a:endParaRPr lang="nb-NO"/>
          </a:p>
        </p:txBody>
      </p:sp>
      <p:sp>
        <p:nvSpPr>
          <p:cNvPr id="7" name="Slide Number Placeholder 6"/>
          <p:cNvSpPr>
            <a:spLocks noGrp="1"/>
          </p:cNvSpPr>
          <p:nvPr>
            <p:ph type="sldNum" sz="quarter" idx="12"/>
          </p:nvPr>
        </p:nvSpPr>
        <p:spPr/>
        <p:txBody>
          <a:bodyPr/>
          <a:lstStyle/>
          <a:p>
            <a:fld id="{C064FA84-F87B-4143-A8AA-C42DC4451A15}" type="slidenum">
              <a:rPr lang="nb-NO" smtClean="0"/>
              <a:t>‹#›</a:t>
            </a:fld>
            <a:endParaRPr lang="nb-NO"/>
          </a:p>
        </p:txBody>
      </p:sp>
    </p:spTree>
    <p:extLst>
      <p:ext uri="{BB962C8B-B14F-4D97-AF65-F5344CB8AC3E}">
        <p14:creationId xmlns:p14="http://schemas.microsoft.com/office/powerpoint/2010/main" val="2417919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e med tekst">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nb-NO"/>
              <a:t>Klikk for å redigere tittelstil</a:t>
            </a:r>
            <a:endParaRPr lang="en-US"/>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nb-NO"/>
              <a:t>Klikk på ikonet for å legge til et bilde</a:t>
            </a:r>
            <a:endParaRPr lang="en-US"/>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nb-NO"/>
              <a:t>Klikk for å redigere tekststiler i malen</a:t>
            </a:r>
          </a:p>
        </p:txBody>
      </p:sp>
      <p:sp>
        <p:nvSpPr>
          <p:cNvPr id="5" name="Date Placeholder 4"/>
          <p:cNvSpPr>
            <a:spLocks noGrp="1"/>
          </p:cNvSpPr>
          <p:nvPr>
            <p:ph type="dt" sz="half" idx="10"/>
          </p:nvPr>
        </p:nvSpPr>
        <p:spPr/>
        <p:txBody>
          <a:bodyPr/>
          <a:lstStyle/>
          <a:p>
            <a:fld id="{561D08E3-934C-45F5-B85C-33342C00211F}" type="datetimeFigureOut">
              <a:rPr lang="nb-NO" smtClean="0"/>
              <a:t>05.12.2025</a:t>
            </a:fld>
            <a:endParaRPr lang="nb-NO"/>
          </a:p>
        </p:txBody>
      </p:sp>
      <p:sp>
        <p:nvSpPr>
          <p:cNvPr id="6" name="Footer Placeholder 5"/>
          <p:cNvSpPr>
            <a:spLocks noGrp="1"/>
          </p:cNvSpPr>
          <p:nvPr>
            <p:ph type="ftr" sz="quarter" idx="11"/>
          </p:nvPr>
        </p:nvSpPr>
        <p:spPr/>
        <p:txBody>
          <a:bodyPr/>
          <a:lstStyle/>
          <a:p>
            <a:endParaRPr lang="nb-NO"/>
          </a:p>
        </p:txBody>
      </p:sp>
      <p:sp>
        <p:nvSpPr>
          <p:cNvPr id="7" name="Slide Number Placeholder 6"/>
          <p:cNvSpPr>
            <a:spLocks noGrp="1"/>
          </p:cNvSpPr>
          <p:nvPr>
            <p:ph type="sldNum" sz="quarter" idx="12"/>
          </p:nvPr>
        </p:nvSpPr>
        <p:spPr/>
        <p:txBody>
          <a:bodyPr/>
          <a:lstStyle/>
          <a:p>
            <a:fld id="{C064FA84-F87B-4143-A8AA-C42DC4451A15}" type="slidenum">
              <a:rPr lang="nb-NO" smtClean="0"/>
              <a:t>‹#›</a:t>
            </a:fld>
            <a:endParaRPr lang="nb-NO"/>
          </a:p>
        </p:txBody>
      </p:sp>
    </p:spTree>
    <p:extLst>
      <p:ext uri="{BB962C8B-B14F-4D97-AF65-F5344CB8AC3E}">
        <p14:creationId xmlns:p14="http://schemas.microsoft.com/office/powerpoint/2010/main" val="1684946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nb-NO"/>
              <a:t>Klikk for å redigere tittelstil</a:t>
            </a:r>
            <a:endParaRPr lang="en-US"/>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561D08E3-934C-45F5-B85C-33342C00211F}" type="datetimeFigureOut">
              <a:rPr lang="nb-NO" smtClean="0"/>
              <a:t>05.12.2025</a:t>
            </a:fld>
            <a:endParaRPr lang="nb-NO"/>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nb-NO"/>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C064FA84-F87B-4143-A8AA-C42DC4451A15}" type="slidenum">
              <a:rPr lang="nb-NO" smtClean="0"/>
              <a:t>‹#›</a:t>
            </a:fld>
            <a:endParaRPr lang="nb-NO"/>
          </a:p>
        </p:txBody>
      </p:sp>
      <p:sp>
        <p:nvSpPr>
          <p:cNvPr id="8" name="TekstSylinder 7">
            <a:extLst>
              <a:ext uri="{FF2B5EF4-FFF2-40B4-BE49-F238E27FC236}">
                <a16:creationId xmlns:a16="http://schemas.microsoft.com/office/drawing/2014/main" id="{374AEF8D-2A80-65DE-BAF9-B54195345EDF}"/>
              </a:ext>
            </a:extLst>
          </p:cNvPr>
          <p:cNvSpPr txBox="1"/>
          <p:nvPr userDrawn="1">
            <p:extLst>
              <p:ext uri="{1162E1C5-73C7-4A58-AE30-91384D911F3F}">
                <p184:classification xmlns:p184="http://schemas.microsoft.com/office/powerpoint/2018/4/main" val="ftr"/>
              </p:ext>
            </p:extLst>
          </p:nvPr>
        </p:nvSpPr>
        <p:spPr>
          <a:xfrm>
            <a:off x="0" y="42651363"/>
            <a:ext cx="1177925" cy="152400"/>
          </a:xfrm>
          <a:prstGeom prst="rect">
            <a:avLst/>
          </a:prstGeom>
        </p:spPr>
        <p:txBody>
          <a:bodyPr horzOverflow="overflow" lIns="0" tIns="0" rIns="0" bIns="0">
            <a:spAutoFit/>
          </a:bodyPr>
          <a:lstStyle/>
          <a:p>
            <a:pPr algn="l"/>
            <a:r>
              <a:rPr lang="nb-NO" sz="1000">
                <a:solidFill>
                  <a:srgbClr val="000000"/>
                </a:solidFill>
                <a:latin typeface="Calibri" panose="020F0502020204030204" pitchFamily="34" charset="0"/>
                <a:cs typeface="Calibri" panose="020F0502020204030204" pitchFamily="34" charset="0"/>
              </a:rPr>
              <a:t>Følsomhet Intern (gul)</a:t>
            </a:r>
          </a:p>
        </p:txBody>
      </p:sp>
    </p:spTree>
    <p:extLst>
      <p:ext uri="{BB962C8B-B14F-4D97-AF65-F5344CB8AC3E}">
        <p14:creationId xmlns:p14="http://schemas.microsoft.com/office/powerpoint/2010/main" val="10572421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microsoft.com/office/2018/10/relationships/comments" Target="../comments/modernComment_100_D962AD02.xml"/><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notesSlide" Target="../notesSlides/notesSlide1.xm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png"/><Relationship Id="rId15" Type="http://schemas.openxmlformats.org/officeDocument/2006/relationships/image" Target="../media/image12.png"/><Relationship Id="rId10" Type="http://schemas.openxmlformats.org/officeDocument/2006/relationships/image" Target="../media/image7.png"/><Relationship Id="rId4" Type="http://schemas.openxmlformats.org/officeDocument/2006/relationships/image" Target="../media/image1.jpe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ktangel 62">
            <a:extLst>
              <a:ext uri="{FF2B5EF4-FFF2-40B4-BE49-F238E27FC236}">
                <a16:creationId xmlns:a16="http://schemas.microsoft.com/office/drawing/2014/main" id="{373DC5EF-93DF-75DC-4A28-CA895D86DEC0}"/>
              </a:ext>
            </a:extLst>
          </p:cNvPr>
          <p:cNvSpPr/>
          <p:nvPr/>
        </p:nvSpPr>
        <p:spPr>
          <a:xfrm>
            <a:off x="12483548" y="21110713"/>
            <a:ext cx="318052" cy="350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4" name="Rektangel 63">
            <a:extLst>
              <a:ext uri="{FF2B5EF4-FFF2-40B4-BE49-F238E27FC236}">
                <a16:creationId xmlns:a16="http://schemas.microsoft.com/office/drawing/2014/main" id="{2BF07C05-53EE-E98B-855F-FB91C45B6A96}"/>
              </a:ext>
            </a:extLst>
          </p:cNvPr>
          <p:cNvSpPr/>
          <p:nvPr/>
        </p:nvSpPr>
        <p:spPr>
          <a:xfrm>
            <a:off x="783771" y="37474996"/>
            <a:ext cx="10755573" cy="4915179"/>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latin typeface="Times New Roman" panose="02020603050405020304" pitchFamily="18" charset="0"/>
              <a:cs typeface="Times New Roman" panose="02020603050405020304" pitchFamily="18" charset="0"/>
            </a:endParaRPr>
          </a:p>
        </p:txBody>
      </p:sp>
      <p:sp>
        <p:nvSpPr>
          <p:cNvPr id="4" name="Rektangel 3">
            <a:extLst>
              <a:ext uri="{FF2B5EF4-FFF2-40B4-BE49-F238E27FC236}">
                <a16:creationId xmlns:a16="http://schemas.microsoft.com/office/drawing/2014/main" id="{F4385F8F-39B4-3491-732E-BAD3D52A748D}"/>
              </a:ext>
            </a:extLst>
          </p:cNvPr>
          <p:cNvSpPr/>
          <p:nvPr/>
        </p:nvSpPr>
        <p:spPr>
          <a:xfrm>
            <a:off x="783771" y="694838"/>
            <a:ext cx="28738286" cy="4305179"/>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latin typeface="Times New Roman" panose="02020603050405020304" pitchFamily="18" charset="0"/>
              <a:cs typeface="Times New Roman" panose="02020603050405020304" pitchFamily="18" charset="0"/>
            </a:endParaRPr>
          </a:p>
        </p:txBody>
      </p:sp>
      <p:sp>
        <p:nvSpPr>
          <p:cNvPr id="6" name="Rektangel 5">
            <a:extLst>
              <a:ext uri="{FF2B5EF4-FFF2-40B4-BE49-F238E27FC236}">
                <a16:creationId xmlns:a16="http://schemas.microsoft.com/office/drawing/2014/main" id="{8C9D8257-F739-46F1-7608-75471564DBA1}"/>
              </a:ext>
            </a:extLst>
          </p:cNvPr>
          <p:cNvSpPr/>
          <p:nvPr/>
        </p:nvSpPr>
        <p:spPr>
          <a:xfrm>
            <a:off x="5001407" y="871571"/>
            <a:ext cx="24363617" cy="3988830"/>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nb-NO" sz="5400" b="1" kern="150" dirty="0" err="1">
                <a:solidFill>
                  <a:schemeClr val="tx1"/>
                </a:solidFill>
                <a:latin typeface="Times New Roman" panose="02020603050405020304" pitchFamily="18" charset="0"/>
                <a:ea typeface="Noto Serif CJK SC"/>
                <a:cs typeface="Times New Roman" panose="02020603050405020304" pitchFamily="18" charset="0"/>
              </a:rPr>
              <a:t>Unsupervised</a:t>
            </a:r>
            <a:r>
              <a:rPr lang="nb-NO" sz="5400" b="1" kern="150" dirty="0">
                <a:solidFill>
                  <a:schemeClr val="tx1"/>
                </a:solidFill>
                <a:latin typeface="Times New Roman" panose="02020603050405020304" pitchFamily="18" charset="0"/>
                <a:ea typeface="Noto Serif CJK SC"/>
                <a:cs typeface="Times New Roman" panose="02020603050405020304" pitchFamily="18" charset="0"/>
              </a:rPr>
              <a:t> </a:t>
            </a:r>
            <a:r>
              <a:rPr lang="nb-NO" sz="5400" b="1" kern="150" dirty="0" err="1">
                <a:solidFill>
                  <a:schemeClr val="tx1"/>
                </a:solidFill>
                <a:latin typeface="Times New Roman" panose="02020603050405020304" pitchFamily="18" charset="0"/>
                <a:ea typeface="Noto Serif CJK SC"/>
                <a:cs typeface="Times New Roman" panose="02020603050405020304" pitchFamily="18" charset="0"/>
              </a:rPr>
              <a:t>clustering</a:t>
            </a:r>
            <a:r>
              <a:rPr lang="nb-NO" sz="5400" b="1" kern="150" dirty="0">
                <a:solidFill>
                  <a:schemeClr val="tx1"/>
                </a:solidFill>
                <a:latin typeface="Times New Roman" panose="02020603050405020304" pitchFamily="18" charset="0"/>
                <a:ea typeface="Noto Serif CJK SC"/>
                <a:cs typeface="Times New Roman" panose="02020603050405020304" pitchFamily="18" charset="0"/>
              </a:rPr>
              <a:t> </a:t>
            </a:r>
            <a:r>
              <a:rPr lang="nb-NO" sz="5400" b="1" kern="150" dirty="0" err="1">
                <a:solidFill>
                  <a:schemeClr val="tx1"/>
                </a:solidFill>
                <a:latin typeface="Times New Roman" panose="02020603050405020304" pitchFamily="18" charset="0"/>
                <a:ea typeface="Noto Serif CJK SC"/>
                <a:cs typeface="Times New Roman" panose="02020603050405020304" pitchFamily="18" charset="0"/>
              </a:rPr>
              <a:t>of</a:t>
            </a:r>
            <a:r>
              <a:rPr lang="nb-NO" sz="5400" b="1" kern="150" dirty="0">
                <a:solidFill>
                  <a:schemeClr val="tx1"/>
                </a:solidFill>
                <a:latin typeface="Times New Roman" panose="02020603050405020304" pitchFamily="18" charset="0"/>
                <a:ea typeface="Noto Serif CJK SC"/>
                <a:cs typeface="Times New Roman" panose="02020603050405020304" pitchFamily="18" charset="0"/>
              </a:rPr>
              <a:t> </a:t>
            </a:r>
            <a:r>
              <a:rPr lang="nb-NO" sz="5400" b="1" kern="150" dirty="0" err="1">
                <a:solidFill>
                  <a:schemeClr val="tx1"/>
                </a:solidFill>
                <a:latin typeface="Times New Roman" panose="02020603050405020304" pitchFamily="18" charset="0"/>
                <a:ea typeface="Noto Serif CJK SC"/>
                <a:cs typeface="Times New Roman" panose="02020603050405020304" pitchFamily="18" charset="0"/>
              </a:rPr>
              <a:t>tubules</a:t>
            </a:r>
            <a:r>
              <a:rPr lang="nb-NO" sz="5400" b="1" kern="150" dirty="0">
                <a:solidFill>
                  <a:schemeClr val="tx1"/>
                </a:solidFill>
                <a:latin typeface="Times New Roman" panose="02020603050405020304" pitchFamily="18" charset="0"/>
                <a:ea typeface="Noto Serif CJK SC"/>
                <a:cs typeface="Times New Roman" panose="02020603050405020304" pitchFamily="18" charset="0"/>
              </a:rPr>
              <a:t> in </a:t>
            </a:r>
            <a:r>
              <a:rPr lang="nb-NO" sz="5400" b="1" kern="150" dirty="0" err="1">
                <a:solidFill>
                  <a:schemeClr val="tx1"/>
                </a:solidFill>
                <a:latin typeface="Times New Roman" panose="02020603050405020304" pitchFamily="18" charset="0"/>
                <a:ea typeface="Noto Serif CJK SC"/>
                <a:cs typeface="Times New Roman" panose="02020603050405020304" pitchFamily="18" charset="0"/>
              </a:rPr>
              <a:t>kidney</a:t>
            </a:r>
            <a:r>
              <a:rPr lang="nb-NO" sz="5400" b="1" kern="100" dirty="0">
                <a:solidFill>
                  <a:schemeClr val="tx1"/>
                </a:solidFill>
                <a:latin typeface="Times New Roman" panose="02020603050405020304" pitchFamily="18" charset="0"/>
                <a:ea typeface="Noto Serif CJK SC"/>
                <a:cs typeface="Times New Roman" panose="02020603050405020304" pitchFamily="18" charset="0"/>
              </a:rPr>
              <a:t> </a:t>
            </a:r>
            <a:r>
              <a:rPr lang="nb-NO" sz="5400" b="1" kern="100" dirty="0" err="1">
                <a:solidFill>
                  <a:schemeClr val="tx1"/>
                </a:solidFill>
                <a:latin typeface="Times New Roman" panose="02020603050405020304" pitchFamily="18" charset="0"/>
                <a:ea typeface="Noto Serif CJK SC"/>
                <a:cs typeface="Times New Roman" panose="02020603050405020304" pitchFamily="18" charset="0"/>
              </a:rPr>
              <a:t>biopsy</a:t>
            </a:r>
            <a:r>
              <a:rPr lang="nb-NO" sz="5400" b="1" kern="100" dirty="0">
                <a:solidFill>
                  <a:schemeClr val="tx1"/>
                </a:solidFill>
                <a:latin typeface="Times New Roman" panose="02020603050405020304" pitchFamily="18" charset="0"/>
                <a:ea typeface="Noto Serif CJK SC"/>
                <a:cs typeface="Times New Roman" panose="02020603050405020304" pitchFamily="18" charset="0"/>
              </a:rPr>
              <a:t> images</a:t>
            </a:r>
            <a:endParaRPr lang="nb-NO" sz="5400" b="1" kern="150" dirty="0">
              <a:solidFill>
                <a:srgbClr val="321704"/>
              </a:solidFill>
              <a:effectLst/>
              <a:latin typeface="Times New Roman" panose="02020603050405020304" pitchFamily="18" charset="0"/>
              <a:ea typeface="Noto Serif CJK SC"/>
              <a:cs typeface="Times New Roman" panose="02020603050405020304" pitchFamily="18" charset="0"/>
            </a:endParaRPr>
          </a:p>
          <a:p>
            <a:pPr algn="just"/>
            <a:endParaRPr lang="en-US" sz="2000" b="1" u="sng" kern="150" dirty="0">
              <a:solidFill>
                <a:srgbClr val="321704"/>
              </a:solidFill>
              <a:latin typeface="Times New Roman" panose="02020603050405020304" pitchFamily="18" charset="0"/>
              <a:ea typeface="Noto Serif CJK SC"/>
              <a:cs typeface="Times New Roman" panose="02020603050405020304" pitchFamily="18" charset="0"/>
            </a:endParaRPr>
          </a:p>
          <a:p>
            <a:r>
              <a:rPr lang="en-GB" sz="2400" u="sng" kern="1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Anne Mari S. Gjøn</a:t>
            </a:r>
            <a:r>
              <a:rPr lang="en-GB" sz="2400" u="sng" kern="100" baseline="300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1</a:t>
            </a:r>
            <a:r>
              <a:rPr lang="en-GB" sz="2400" u="sng" kern="1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 Martine Olset</a:t>
            </a:r>
            <a:r>
              <a:rPr lang="en-GB" sz="2400" kern="100" baseline="300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1</a:t>
            </a:r>
            <a:r>
              <a:rPr lang="en-GB" sz="2400" kern="1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 Borghild T. Larsen</a:t>
            </a:r>
            <a:r>
              <a:rPr lang="en-GB" sz="2400" kern="100" baseline="300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2</a:t>
            </a:r>
            <a:r>
              <a:rPr lang="en-GB" sz="2400" kern="1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 </a:t>
            </a:r>
            <a:r>
              <a:rPr lang="en-US" sz="2400" kern="1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Sabine Leh</a:t>
            </a:r>
            <a:r>
              <a:rPr lang="en-US" sz="2400" kern="100" baseline="300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2,3</a:t>
            </a:r>
            <a:r>
              <a:rPr lang="en-US" sz="2400" kern="1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 Hrafn Weishaupt</a:t>
            </a:r>
            <a:r>
              <a:rPr lang="en-US" sz="2400" kern="100" baseline="300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2</a:t>
            </a:r>
            <a:endParaRPr lang="nb-NO" sz="2400" kern="100" baseline="300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endParaRPr>
          </a:p>
          <a:p>
            <a:endParaRPr lang="nb-NO" kern="100" baseline="30000" dirty="0">
              <a:solidFill>
                <a:srgbClr val="321704"/>
              </a:solidFill>
              <a:latin typeface="Times New Roman" panose="02020603050405020304" pitchFamily="18" charset="0"/>
              <a:ea typeface="Aptos" panose="020B0004020202020204" pitchFamily="34" charset="0"/>
              <a:cs typeface="Times New Roman" panose="02020603050405020304" pitchFamily="18" charset="0"/>
            </a:endParaRPr>
          </a:p>
          <a:p>
            <a:endParaRPr lang="nb-NO" sz="1800" kern="100" dirty="0">
              <a:solidFill>
                <a:srgbClr val="321704"/>
              </a:solidFill>
              <a:effectLst/>
              <a:latin typeface="Aptos" panose="020B0004020202020204" pitchFamily="34" charset="0"/>
              <a:ea typeface="Aptos" panose="020B0004020202020204" pitchFamily="34" charset="0"/>
              <a:cs typeface="Times New Roman" panose="02020603050405020304" pitchFamily="18" charset="0"/>
            </a:endParaRPr>
          </a:p>
          <a:p>
            <a:r>
              <a:rPr lang="en-GB" sz="1800" kern="100" baseline="300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1</a:t>
            </a:r>
            <a:r>
              <a:rPr lang="en-GB" sz="1800" kern="1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University of Bergen, Bergen, Norway</a:t>
            </a:r>
            <a:endParaRPr lang="nb-NO" sz="1800" kern="100" dirty="0">
              <a:solidFill>
                <a:srgbClr val="321704"/>
              </a:solidFill>
              <a:effectLst/>
              <a:latin typeface="Aptos" panose="020B0004020202020204" pitchFamily="34" charset="0"/>
              <a:ea typeface="Aptos" panose="020B0004020202020204" pitchFamily="34" charset="0"/>
              <a:cs typeface="Times New Roman" panose="02020603050405020304" pitchFamily="18" charset="0"/>
            </a:endParaRPr>
          </a:p>
          <a:p>
            <a:r>
              <a:rPr lang="en-GB" sz="1800" kern="100" baseline="300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2</a:t>
            </a:r>
            <a:r>
              <a:rPr lang="en-GB" sz="1800" kern="1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Department of Pathology, Haukeland University Hospital, Bergen, Norway </a:t>
            </a:r>
            <a:endParaRPr lang="nb-NO" sz="1800" kern="100" dirty="0">
              <a:solidFill>
                <a:srgbClr val="321704"/>
              </a:solidFill>
              <a:effectLst/>
              <a:latin typeface="Aptos" panose="020B0004020202020204" pitchFamily="34" charset="0"/>
              <a:ea typeface="Aptos" panose="020B0004020202020204" pitchFamily="34" charset="0"/>
              <a:cs typeface="Times New Roman" panose="02020603050405020304" pitchFamily="18" charset="0"/>
            </a:endParaRPr>
          </a:p>
          <a:p>
            <a:r>
              <a:rPr lang="en-GB" sz="1800" kern="100" baseline="300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3</a:t>
            </a:r>
            <a:r>
              <a:rPr lang="en-GB" sz="1800" kern="100" dirty="0">
                <a:solidFill>
                  <a:srgbClr val="321704"/>
                </a:solidFill>
                <a:effectLst/>
                <a:latin typeface="Times New Roman" panose="02020603050405020304" pitchFamily="18" charset="0"/>
                <a:ea typeface="Aptos" panose="020B0004020202020204" pitchFamily="34" charset="0"/>
                <a:cs typeface="Times New Roman" panose="02020603050405020304" pitchFamily="18" charset="0"/>
              </a:rPr>
              <a:t>Department of Clinical Medicine, University of Bergen, Bergen, Norway </a:t>
            </a:r>
            <a:endParaRPr lang="nb-NO" sz="1800" kern="100" dirty="0">
              <a:solidFill>
                <a:srgbClr val="321704"/>
              </a:solidFill>
              <a:effectLst/>
              <a:latin typeface="Aptos" panose="020B0004020202020204" pitchFamily="34" charset="0"/>
              <a:ea typeface="Aptos" panose="020B0004020202020204" pitchFamily="34" charset="0"/>
              <a:cs typeface="Times New Roman" panose="02020603050405020304" pitchFamily="18" charset="0"/>
            </a:endParaRPr>
          </a:p>
        </p:txBody>
      </p:sp>
      <p:sp>
        <p:nvSpPr>
          <p:cNvPr id="8" name="Rektangel 7">
            <a:extLst>
              <a:ext uri="{FF2B5EF4-FFF2-40B4-BE49-F238E27FC236}">
                <a16:creationId xmlns:a16="http://schemas.microsoft.com/office/drawing/2014/main" id="{E63267F1-6828-E1A7-9CA2-C99CE52621E6}"/>
              </a:ext>
            </a:extLst>
          </p:cNvPr>
          <p:cNvSpPr/>
          <p:nvPr/>
        </p:nvSpPr>
        <p:spPr>
          <a:xfrm>
            <a:off x="953311" y="846458"/>
            <a:ext cx="3891063" cy="402413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latin typeface="Times New Roman" panose="02020603050405020304" pitchFamily="18" charset="0"/>
              <a:cs typeface="Times New Roman" panose="02020603050405020304" pitchFamily="18" charset="0"/>
            </a:endParaRPr>
          </a:p>
        </p:txBody>
      </p:sp>
      <p:pic>
        <p:nvPicPr>
          <p:cNvPr id="7" name="Bilde 6" descr="Et bilde som inneholder tekst&#10;&#10;Automatisk generert beskrivelse">
            <a:extLst>
              <a:ext uri="{FF2B5EF4-FFF2-40B4-BE49-F238E27FC236}">
                <a16:creationId xmlns:a16="http://schemas.microsoft.com/office/drawing/2014/main" id="{E354DBC7-FF23-6194-D191-477CB5E388D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1965"/>
          <a:stretch/>
        </p:blipFill>
        <p:spPr>
          <a:xfrm>
            <a:off x="1195537" y="1125456"/>
            <a:ext cx="3432631" cy="3368723"/>
          </a:xfrm>
          <a:prstGeom prst="rect">
            <a:avLst/>
          </a:prstGeom>
        </p:spPr>
      </p:pic>
      <p:sp>
        <p:nvSpPr>
          <p:cNvPr id="9" name="Rektangel 8">
            <a:extLst>
              <a:ext uri="{FF2B5EF4-FFF2-40B4-BE49-F238E27FC236}">
                <a16:creationId xmlns:a16="http://schemas.microsoft.com/office/drawing/2014/main" id="{804FDD54-2576-A7A3-0199-65E04D1AC4DB}"/>
              </a:ext>
            </a:extLst>
          </p:cNvPr>
          <p:cNvSpPr/>
          <p:nvPr/>
        </p:nvSpPr>
        <p:spPr>
          <a:xfrm>
            <a:off x="889192" y="5450251"/>
            <a:ext cx="13746115" cy="1319632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latin typeface="Times New Roman" panose="02020603050405020304" pitchFamily="18" charset="0"/>
              <a:cs typeface="Times New Roman" panose="02020603050405020304" pitchFamily="18" charset="0"/>
            </a:endParaRPr>
          </a:p>
        </p:txBody>
      </p:sp>
      <p:sp>
        <p:nvSpPr>
          <p:cNvPr id="16" name="TekstSylinder 15">
            <a:extLst>
              <a:ext uri="{FF2B5EF4-FFF2-40B4-BE49-F238E27FC236}">
                <a16:creationId xmlns:a16="http://schemas.microsoft.com/office/drawing/2014/main" id="{3D4018D5-9486-ED82-9A62-F3EACA34F49E}"/>
              </a:ext>
            </a:extLst>
          </p:cNvPr>
          <p:cNvSpPr txBox="1"/>
          <p:nvPr/>
        </p:nvSpPr>
        <p:spPr>
          <a:xfrm>
            <a:off x="16110197" y="7223919"/>
            <a:ext cx="12725354" cy="830997"/>
          </a:xfrm>
          <a:prstGeom prst="rect">
            <a:avLst/>
          </a:prstGeom>
          <a:noFill/>
        </p:spPr>
        <p:txBody>
          <a:bodyPr wrap="square">
            <a:spAutoFit/>
          </a:bodyPr>
          <a:lstStyle/>
          <a:p>
            <a:r>
              <a:rPr lang="nb-NO" sz="4800" b="1">
                <a:solidFill>
                  <a:schemeClr val="bg1"/>
                </a:solidFill>
                <a:latin typeface="Times New Roman" panose="02020603050405020304" pitchFamily="18" charset="0"/>
                <a:cs typeface="Times New Roman" panose="02020603050405020304" pitchFamily="18" charset="0"/>
              </a:rPr>
              <a:t>WORKFLOW</a:t>
            </a:r>
          </a:p>
        </p:txBody>
      </p:sp>
      <p:sp>
        <p:nvSpPr>
          <p:cNvPr id="17" name="TekstSylinder 16">
            <a:extLst>
              <a:ext uri="{FF2B5EF4-FFF2-40B4-BE49-F238E27FC236}">
                <a16:creationId xmlns:a16="http://schemas.microsoft.com/office/drawing/2014/main" id="{96D6E95E-DE43-3DB0-A414-C9DE69691064}"/>
              </a:ext>
            </a:extLst>
          </p:cNvPr>
          <p:cNvSpPr txBox="1"/>
          <p:nvPr/>
        </p:nvSpPr>
        <p:spPr>
          <a:xfrm>
            <a:off x="1162755" y="5520601"/>
            <a:ext cx="15175148" cy="830997"/>
          </a:xfrm>
          <a:prstGeom prst="rect">
            <a:avLst/>
          </a:prstGeom>
          <a:noFill/>
        </p:spPr>
        <p:txBody>
          <a:bodyPr wrap="square">
            <a:spAutoFit/>
          </a:bodyPr>
          <a:lstStyle/>
          <a:p>
            <a:r>
              <a:rPr lang="en-US" sz="4800" b="1" kern="150" dirty="0">
                <a:solidFill>
                  <a:schemeClr val="bg1"/>
                </a:solidFill>
                <a:effectLst/>
                <a:latin typeface="Times New Roman" panose="02020603050405020304" pitchFamily="18" charset="0"/>
                <a:ea typeface="Noto Serif CJK SC"/>
                <a:cs typeface="Times New Roman" panose="02020603050405020304" pitchFamily="18" charset="0"/>
              </a:rPr>
              <a:t>SUMMARY</a:t>
            </a:r>
            <a:endParaRPr lang="nb-NO" sz="4800" dirty="0">
              <a:solidFill>
                <a:schemeClr val="bg1"/>
              </a:solidFill>
              <a:latin typeface="Times New Roman" panose="02020603050405020304" pitchFamily="18" charset="0"/>
              <a:cs typeface="Times New Roman" panose="02020603050405020304" pitchFamily="18" charset="0"/>
            </a:endParaRPr>
          </a:p>
        </p:txBody>
      </p:sp>
      <p:sp>
        <p:nvSpPr>
          <p:cNvPr id="20" name="Rektangel 19">
            <a:extLst>
              <a:ext uri="{FF2B5EF4-FFF2-40B4-BE49-F238E27FC236}">
                <a16:creationId xmlns:a16="http://schemas.microsoft.com/office/drawing/2014/main" id="{22622693-890E-6346-5D9F-E2FFE5F4E9CF}"/>
              </a:ext>
            </a:extLst>
          </p:cNvPr>
          <p:cNvSpPr/>
          <p:nvPr/>
        </p:nvSpPr>
        <p:spPr>
          <a:xfrm>
            <a:off x="1061522" y="6461856"/>
            <a:ext cx="13378742" cy="11978857"/>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just"/>
            <a:endParaRPr lang="en-US" sz="1000" kern="150">
              <a:solidFill>
                <a:srgbClr val="000000"/>
              </a:solidFill>
              <a:latin typeface="Times New Roman"/>
              <a:ea typeface="Calibri"/>
              <a:cs typeface="Times New Roman"/>
            </a:endParaRPr>
          </a:p>
        </p:txBody>
      </p:sp>
      <p:sp>
        <p:nvSpPr>
          <p:cNvPr id="66" name="TekstSylinder 65">
            <a:extLst>
              <a:ext uri="{FF2B5EF4-FFF2-40B4-BE49-F238E27FC236}">
                <a16:creationId xmlns:a16="http://schemas.microsoft.com/office/drawing/2014/main" id="{F2166E9B-D790-F8C1-DBD6-FB30F248F3C8}"/>
              </a:ext>
            </a:extLst>
          </p:cNvPr>
          <p:cNvSpPr txBox="1"/>
          <p:nvPr/>
        </p:nvSpPr>
        <p:spPr>
          <a:xfrm>
            <a:off x="1228587" y="37635609"/>
            <a:ext cx="15175148" cy="830997"/>
          </a:xfrm>
          <a:prstGeom prst="rect">
            <a:avLst/>
          </a:prstGeom>
          <a:noFill/>
        </p:spPr>
        <p:txBody>
          <a:bodyPr wrap="square">
            <a:spAutoFit/>
          </a:bodyPr>
          <a:lstStyle/>
          <a:p>
            <a:r>
              <a:rPr lang="en-US" sz="4800" b="1" kern="150" dirty="0">
                <a:solidFill>
                  <a:schemeClr val="bg1"/>
                </a:solidFill>
                <a:latin typeface="Times New Roman" panose="02020603050405020304" pitchFamily="18" charset="0"/>
                <a:cs typeface="Times New Roman" panose="02020603050405020304" pitchFamily="18" charset="0"/>
              </a:rPr>
              <a:t>DISCUSSION</a:t>
            </a:r>
            <a:endParaRPr lang="nb-NO" sz="4800" dirty="0">
              <a:solidFill>
                <a:schemeClr val="bg1"/>
              </a:solidFill>
              <a:latin typeface="Times New Roman" panose="02020603050405020304" pitchFamily="18" charset="0"/>
              <a:cs typeface="Times New Roman" panose="02020603050405020304" pitchFamily="18" charset="0"/>
            </a:endParaRPr>
          </a:p>
        </p:txBody>
      </p:sp>
      <p:sp>
        <p:nvSpPr>
          <p:cNvPr id="68" name="TekstSylinder 67">
            <a:extLst>
              <a:ext uri="{FF2B5EF4-FFF2-40B4-BE49-F238E27FC236}">
                <a16:creationId xmlns:a16="http://schemas.microsoft.com/office/drawing/2014/main" id="{55D997AC-EF9F-8EC4-DD7C-93237D5FAD44}"/>
              </a:ext>
            </a:extLst>
          </p:cNvPr>
          <p:cNvSpPr txBox="1"/>
          <p:nvPr/>
        </p:nvSpPr>
        <p:spPr>
          <a:xfrm>
            <a:off x="21626934" y="35494012"/>
            <a:ext cx="15175148" cy="830997"/>
          </a:xfrm>
          <a:prstGeom prst="rect">
            <a:avLst/>
          </a:prstGeom>
          <a:noFill/>
        </p:spPr>
        <p:txBody>
          <a:bodyPr wrap="square">
            <a:spAutoFit/>
          </a:bodyPr>
          <a:lstStyle/>
          <a:p>
            <a:r>
              <a:rPr lang="en-US" sz="4800" b="1" kern="150">
                <a:solidFill>
                  <a:schemeClr val="bg1"/>
                </a:solidFill>
                <a:latin typeface="Times New Roman" panose="02020603050405020304" pitchFamily="18" charset="0"/>
                <a:cs typeface="Times New Roman" panose="02020603050405020304" pitchFamily="18" charset="0"/>
              </a:rPr>
              <a:t>REFERENCES????</a:t>
            </a:r>
            <a:endParaRPr lang="nb-NO" sz="4800">
              <a:solidFill>
                <a:schemeClr val="bg1"/>
              </a:solidFill>
              <a:latin typeface="Times New Roman" panose="02020603050405020304" pitchFamily="18" charset="0"/>
              <a:cs typeface="Times New Roman" panose="02020603050405020304" pitchFamily="18" charset="0"/>
            </a:endParaRPr>
          </a:p>
        </p:txBody>
      </p:sp>
      <p:pic>
        <p:nvPicPr>
          <p:cNvPr id="82" name="Bilde 81" descr="Et bilde som inneholder tekst&#10;&#10;Automatisk generert beskrivelse">
            <a:extLst>
              <a:ext uri="{FF2B5EF4-FFF2-40B4-BE49-F238E27FC236}">
                <a16:creationId xmlns:a16="http://schemas.microsoft.com/office/drawing/2014/main" id="{1F6B0E09-BFBF-6EAB-A9B0-B5A8D397E2F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1965"/>
          <a:stretch/>
        </p:blipFill>
        <p:spPr>
          <a:xfrm>
            <a:off x="21230349" y="37791320"/>
            <a:ext cx="3614753" cy="3547454"/>
          </a:xfrm>
          <a:prstGeom prst="rect">
            <a:avLst/>
          </a:prstGeom>
        </p:spPr>
      </p:pic>
      <p:pic>
        <p:nvPicPr>
          <p:cNvPr id="83" name="Picture 2">
            <a:extLst>
              <a:ext uri="{FF2B5EF4-FFF2-40B4-BE49-F238E27FC236}">
                <a16:creationId xmlns:a16="http://schemas.microsoft.com/office/drawing/2014/main" id="{0B42618F-7E12-6D02-6441-EFF976D9326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609" t="24481" r="8154" b="24370"/>
          <a:stretch/>
        </p:blipFill>
        <p:spPr bwMode="auto">
          <a:xfrm>
            <a:off x="12339198" y="38247623"/>
            <a:ext cx="8620814" cy="283798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Universitetet i Bergen – Store norske leksikon">
            <a:extLst>
              <a:ext uri="{FF2B5EF4-FFF2-40B4-BE49-F238E27FC236}">
                <a16:creationId xmlns:a16="http://schemas.microsoft.com/office/drawing/2014/main" id="{E06A14AB-EDDC-C243-2972-900399DB168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769958" y="37706971"/>
            <a:ext cx="3444550" cy="3444550"/>
          </a:xfrm>
          <a:prstGeom prst="rect">
            <a:avLst/>
          </a:prstGeom>
          <a:noFill/>
          <a:extLst>
            <a:ext uri="{909E8E84-426E-40DD-AFC4-6F175D3DCCD1}">
              <a14:hiddenFill xmlns:a14="http://schemas.microsoft.com/office/drawing/2010/main">
                <a:solidFill>
                  <a:srgbClr val="FFFFFF"/>
                </a:solidFill>
              </a14:hiddenFill>
            </a:ext>
          </a:extLst>
        </p:spPr>
      </p:pic>
      <p:grpSp>
        <p:nvGrpSpPr>
          <p:cNvPr id="38" name="Gruppe 37">
            <a:extLst>
              <a:ext uri="{FF2B5EF4-FFF2-40B4-BE49-F238E27FC236}">
                <a16:creationId xmlns:a16="http://schemas.microsoft.com/office/drawing/2014/main" id="{42C053B5-0E5A-4D85-EB05-DF11EFA16ACE}"/>
              </a:ext>
            </a:extLst>
          </p:cNvPr>
          <p:cNvGrpSpPr/>
          <p:nvPr/>
        </p:nvGrpSpPr>
        <p:grpSpPr>
          <a:xfrm>
            <a:off x="14862898" y="13814643"/>
            <a:ext cx="16345005" cy="8239305"/>
            <a:chOff x="709677" y="19027581"/>
            <a:chExt cx="15426614" cy="5947661"/>
          </a:xfrm>
        </p:grpSpPr>
        <p:sp>
          <p:nvSpPr>
            <p:cNvPr id="21" name="Rektangel 20">
              <a:extLst>
                <a:ext uri="{FF2B5EF4-FFF2-40B4-BE49-F238E27FC236}">
                  <a16:creationId xmlns:a16="http://schemas.microsoft.com/office/drawing/2014/main" id="{6BC87A8A-C504-7161-207A-AD1F7605EFB3}"/>
                </a:ext>
              </a:extLst>
            </p:cNvPr>
            <p:cNvSpPr/>
            <p:nvPr/>
          </p:nvSpPr>
          <p:spPr>
            <a:xfrm>
              <a:off x="709677" y="19027581"/>
              <a:ext cx="13854952" cy="5947661"/>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latin typeface="Times New Roman" panose="02020603050405020304" pitchFamily="18" charset="0"/>
                <a:cs typeface="Times New Roman" panose="02020603050405020304" pitchFamily="18" charset="0"/>
              </a:endParaRPr>
            </a:p>
          </p:txBody>
        </p:sp>
        <p:sp>
          <p:nvSpPr>
            <p:cNvPr id="22" name="TekstSylinder 21">
              <a:extLst>
                <a:ext uri="{FF2B5EF4-FFF2-40B4-BE49-F238E27FC236}">
                  <a16:creationId xmlns:a16="http://schemas.microsoft.com/office/drawing/2014/main" id="{7275CEF6-E90B-B326-D441-99FED4DA25D2}"/>
                </a:ext>
              </a:extLst>
            </p:cNvPr>
            <p:cNvSpPr txBox="1"/>
            <p:nvPr/>
          </p:nvSpPr>
          <p:spPr>
            <a:xfrm>
              <a:off x="961143" y="19076294"/>
              <a:ext cx="15175148" cy="634343"/>
            </a:xfrm>
            <a:prstGeom prst="rect">
              <a:avLst/>
            </a:prstGeom>
            <a:noFill/>
          </p:spPr>
          <p:txBody>
            <a:bodyPr wrap="square">
              <a:spAutoFit/>
            </a:bodyPr>
            <a:lstStyle/>
            <a:p>
              <a:r>
                <a:rPr lang="en-US" sz="4800" b="1" kern="150">
                  <a:solidFill>
                    <a:schemeClr val="bg1"/>
                  </a:solidFill>
                  <a:latin typeface="Times New Roman" panose="02020603050405020304" pitchFamily="18" charset="0"/>
                  <a:cs typeface="Times New Roman" panose="02020603050405020304" pitchFamily="18" charset="0"/>
                </a:rPr>
                <a:t>STAIN NORMALISATION </a:t>
              </a:r>
              <a:endParaRPr lang="nb-NO" sz="4800">
                <a:solidFill>
                  <a:schemeClr val="bg1"/>
                </a:solidFill>
                <a:latin typeface="Times New Roman" panose="02020603050405020304" pitchFamily="18" charset="0"/>
                <a:cs typeface="Times New Roman" panose="02020603050405020304" pitchFamily="18" charset="0"/>
              </a:endParaRPr>
            </a:p>
          </p:txBody>
        </p:sp>
        <p:sp>
          <p:nvSpPr>
            <p:cNvPr id="109" name="TekstSylinder 108">
              <a:extLst>
                <a:ext uri="{FF2B5EF4-FFF2-40B4-BE49-F238E27FC236}">
                  <a16:creationId xmlns:a16="http://schemas.microsoft.com/office/drawing/2014/main" id="{8CC8EA4D-5CFC-423F-AD2D-B3E1F6B3356D}"/>
                </a:ext>
              </a:extLst>
            </p:cNvPr>
            <p:cNvSpPr txBox="1"/>
            <p:nvPr/>
          </p:nvSpPr>
          <p:spPr>
            <a:xfrm>
              <a:off x="1004853" y="22259792"/>
              <a:ext cx="2470006" cy="352413"/>
            </a:xfrm>
            <a:prstGeom prst="rect">
              <a:avLst/>
            </a:prstGeom>
            <a:noFill/>
          </p:spPr>
          <p:txBody>
            <a:bodyPr wrap="square" rtlCol="0">
              <a:spAutoFit/>
            </a:bodyPr>
            <a:lstStyle/>
            <a:p>
              <a:endParaRPr lang="nb-NO" sz="2400"/>
            </a:p>
          </p:txBody>
        </p:sp>
        <p:sp>
          <p:nvSpPr>
            <p:cNvPr id="111" name="TekstSylinder 110">
              <a:extLst>
                <a:ext uri="{FF2B5EF4-FFF2-40B4-BE49-F238E27FC236}">
                  <a16:creationId xmlns:a16="http://schemas.microsoft.com/office/drawing/2014/main" id="{977CCEF5-0406-67E7-D47C-EFA5A86473C3}"/>
                </a:ext>
              </a:extLst>
            </p:cNvPr>
            <p:cNvSpPr txBox="1"/>
            <p:nvPr/>
          </p:nvSpPr>
          <p:spPr>
            <a:xfrm>
              <a:off x="7060450" y="22222176"/>
              <a:ext cx="2729458" cy="281930"/>
            </a:xfrm>
            <a:prstGeom prst="rect">
              <a:avLst/>
            </a:prstGeom>
            <a:noFill/>
          </p:spPr>
          <p:txBody>
            <a:bodyPr wrap="square" rtlCol="0">
              <a:spAutoFit/>
            </a:bodyPr>
            <a:lstStyle/>
            <a:p>
              <a:endParaRPr lang="nb-NO"/>
            </a:p>
          </p:txBody>
        </p:sp>
        <p:sp>
          <p:nvSpPr>
            <p:cNvPr id="116" name="TekstSylinder 115">
              <a:extLst>
                <a:ext uri="{FF2B5EF4-FFF2-40B4-BE49-F238E27FC236}">
                  <a16:creationId xmlns:a16="http://schemas.microsoft.com/office/drawing/2014/main" id="{E95A42F0-2BE7-2382-459F-E72F728C3A86}"/>
                </a:ext>
              </a:extLst>
            </p:cNvPr>
            <p:cNvSpPr txBox="1"/>
            <p:nvPr/>
          </p:nvSpPr>
          <p:spPr>
            <a:xfrm>
              <a:off x="1139468" y="24045605"/>
              <a:ext cx="12335900" cy="281930"/>
            </a:xfrm>
            <a:prstGeom prst="rect">
              <a:avLst/>
            </a:prstGeom>
            <a:noFill/>
          </p:spPr>
          <p:txBody>
            <a:bodyPr wrap="square" rtlCol="0">
              <a:spAutoFit/>
            </a:bodyPr>
            <a:lstStyle/>
            <a:p>
              <a:pPr algn="just"/>
              <a:endParaRPr lang="nb-NO"/>
            </a:p>
          </p:txBody>
        </p:sp>
      </p:grpSp>
      <p:sp>
        <p:nvSpPr>
          <p:cNvPr id="31" name="Rektangel 30">
            <a:extLst>
              <a:ext uri="{FF2B5EF4-FFF2-40B4-BE49-F238E27FC236}">
                <a16:creationId xmlns:a16="http://schemas.microsoft.com/office/drawing/2014/main" id="{01A36083-FC52-9252-E404-E48B656C6DEC}"/>
              </a:ext>
            </a:extLst>
          </p:cNvPr>
          <p:cNvSpPr/>
          <p:nvPr/>
        </p:nvSpPr>
        <p:spPr>
          <a:xfrm>
            <a:off x="860742" y="22603845"/>
            <a:ext cx="28661315" cy="1429090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latin typeface="Times New Roman" panose="02020603050405020304" pitchFamily="18" charset="0"/>
              <a:cs typeface="Times New Roman" panose="02020603050405020304" pitchFamily="18" charset="0"/>
            </a:endParaRPr>
          </a:p>
        </p:txBody>
      </p:sp>
      <p:sp>
        <p:nvSpPr>
          <p:cNvPr id="32" name="TekstSylinder 31">
            <a:extLst>
              <a:ext uri="{FF2B5EF4-FFF2-40B4-BE49-F238E27FC236}">
                <a16:creationId xmlns:a16="http://schemas.microsoft.com/office/drawing/2014/main" id="{ED2CA852-F2D3-72F1-0A26-5A26FBAF0748}"/>
              </a:ext>
            </a:extLst>
          </p:cNvPr>
          <p:cNvSpPr txBox="1"/>
          <p:nvPr/>
        </p:nvSpPr>
        <p:spPr>
          <a:xfrm>
            <a:off x="10797514" y="22739334"/>
            <a:ext cx="15175148" cy="830997"/>
          </a:xfrm>
          <a:prstGeom prst="rect">
            <a:avLst/>
          </a:prstGeom>
          <a:noFill/>
        </p:spPr>
        <p:txBody>
          <a:bodyPr wrap="square">
            <a:spAutoFit/>
          </a:bodyPr>
          <a:lstStyle/>
          <a:p>
            <a:r>
              <a:rPr lang="nb-NO" sz="4800" b="1" dirty="0">
                <a:solidFill>
                  <a:schemeClr val="bg1"/>
                </a:solidFill>
                <a:latin typeface="Times New Roman" panose="02020603050405020304" pitchFamily="18" charset="0"/>
                <a:cs typeface="Times New Roman" panose="02020603050405020304" pitchFamily="18" charset="0"/>
              </a:rPr>
              <a:t>CLUSTERING OUTCOMES: </a:t>
            </a:r>
          </a:p>
        </p:txBody>
      </p:sp>
      <p:sp>
        <p:nvSpPr>
          <p:cNvPr id="33" name="Rektangel 32">
            <a:extLst>
              <a:ext uri="{FF2B5EF4-FFF2-40B4-BE49-F238E27FC236}">
                <a16:creationId xmlns:a16="http://schemas.microsoft.com/office/drawing/2014/main" id="{1EE1E3CE-D7C2-5AD1-EE7D-F293B1D478B7}"/>
              </a:ext>
            </a:extLst>
          </p:cNvPr>
          <p:cNvSpPr/>
          <p:nvPr/>
        </p:nvSpPr>
        <p:spPr>
          <a:xfrm>
            <a:off x="1096668" y="23658175"/>
            <a:ext cx="13674653" cy="1285688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latin typeface="Times New Roman" panose="02020603050405020304" pitchFamily="18" charset="0"/>
              <a:cs typeface="Times New Roman" panose="02020603050405020304" pitchFamily="18" charset="0"/>
            </a:endParaRPr>
          </a:p>
        </p:txBody>
      </p:sp>
      <p:sp>
        <p:nvSpPr>
          <p:cNvPr id="15" name="TekstSylinder 14">
            <a:extLst>
              <a:ext uri="{FF2B5EF4-FFF2-40B4-BE49-F238E27FC236}">
                <a16:creationId xmlns:a16="http://schemas.microsoft.com/office/drawing/2014/main" id="{79EB7AE4-C19F-82A4-0D0C-82DB5459F133}"/>
              </a:ext>
            </a:extLst>
          </p:cNvPr>
          <p:cNvSpPr txBox="1"/>
          <p:nvPr/>
        </p:nvSpPr>
        <p:spPr>
          <a:xfrm>
            <a:off x="15513228" y="26716480"/>
            <a:ext cx="13796362" cy="369332"/>
          </a:xfrm>
          <a:prstGeom prst="rect">
            <a:avLst/>
          </a:prstGeom>
          <a:noFill/>
        </p:spPr>
        <p:txBody>
          <a:bodyPr wrap="square" rtlCol="0">
            <a:spAutoFit/>
          </a:bodyPr>
          <a:lstStyle/>
          <a:p>
            <a:pPr algn="just"/>
            <a:endParaRPr lang="nb-NO"/>
          </a:p>
        </p:txBody>
      </p:sp>
      <p:sp>
        <p:nvSpPr>
          <p:cNvPr id="118" name="Rektangel 117">
            <a:extLst>
              <a:ext uri="{FF2B5EF4-FFF2-40B4-BE49-F238E27FC236}">
                <a16:creationId xmlns:a16="http://schemas.microsoft.com/office/drawing/2014/main" id="{1BE08219-35A0-009E-02EB-62F74901862D}"/>
              </a:ext>
            </a:extLst>
          </p:cNvPr>
          <p:cNvSpPr/>
          <p:nvPr/>
        </p:nvSpPr>
        <p:spPr>
          <a:xfrm>
            <a:off x="0" y="42519600"/>
            <a:ext cx="1445559" cy="28416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 name="TekstSylinder 2">
            <a:extLst>
              <a:ext uri="{FF2B5EF4-FFF2-40B4-BE49-F238E27FC236}">
                <a16:creationId xmlns:a16="http://schemas.microsoft.com/office/drawing/2014/main" id="{EC39742B-145E-CF63-3B9C-F5FA9334E2B1}"/>
              </a:ext>
            </a:extLst>
          </p:cNvPr>
          <p:cNvSpPr txBox="1"/>
          <p:nvPr/>
        </p:nvSpPr>
        <p:spPr>
          <a:xfrm>
            <a:off x="4802312" y="6537648"/>
            <a:ext cx="9158742" cy="3816429"/>
          </a:xfrm>
          <a:prstGeom prst="rect">
            <a:avLst/>
          </a:prstGeom>
          <a:noFill/>
        </p:spPr>
        <p:txBody>
          <a:bodyPr wrap="square" rtlCol="0">
            <a:spAutoFit/>
          </a:bodyPr>
          <a:lstStyle/>
          <a:p>
            <a:r>
              <a:rPr lang="en-GB" sz="2200" b="1" dirty="0">
                <a:latin typeface="Times New Roman" panose="02020603050405020304" pitchFamily="18" charset="0"/>
                <a:cs typeface="Times New Roman" panose="02020603050405020304" pitchFamily="18" charset="0"/>
              </a:rPr>
              <a:t>Background: </a:t>
            </a:r>
            <a:r>
              <a:rPr lang="en-GB" sz="2200" dirty="0">
                <a:latin typeface="Times New Roman" panose="02020603050405020304" pitchFamily="18" charset="0"/>
                <a:cs typeface="Times New Roman" panose="02020603050405020304" pitchFamily="18" charset="0"/>
              </a:rPr>
              <a:t>Chronic kidney disease (CKD) affects about 10% of people globally and can lead to kidney failure, potentially necessitating replacement therapy. Pathologists diagnose CKD by identifying lesions in kidney tissue and assessing structural changes relative to normal kidney morphologies. Specifically in digital nephropathology, whole-slide images (WSIs) of kidney biopsies enable machine learning to support diagnostic and prognostic assessments. Detecting abnormalities in tubules is essential for accurate diagnosis, yet tubular lesions are less studied than other kidney structures. To close this gap, this project aims to develop a beneficial clustering strategy for labelling tubular lesions. This will help lay the groundwork for an AI tool to assist pathologists with tubular-lesion labelling and review.</a:t>
            </a:r>
            <a:endParaRPr lang="nb-NO" sz="2200" dirty="0">
              <a:latin typeface="Times New Roman" panose="02020603050405020304" pitchFamily="18" charset="0"/>
              <a:cs typeface="Times New Roman" panose="02020603050405020304" pitchFamily="18" charset="0"/>
            </a:endParaRPr>
          </a:p>
        </p:txBody>
      </p:sp>
      <p:pic>
        <p:nvPicPr>
          <p:cNvPr id="14" name="Bilde 13">
            <a:extLst>
              <a:ext uri="{FF2B5EF4-FFF2-40B4-BE49-F238E27FC236}">
                <a16:creationId xmlns:a16="http://schemas.microsoft.com/office/drawing/2014/main" id="{5746E3D2-2EF5-AF69-077C-E622F2B459DD}"/>
              </a:ext>
            </a:extLst>
          </p:cNvPr>
          <p:cNvPicPr>
            <a:picLocks noChangeAspect="1"/>
          </p:cNvPicPr>
          <p:nvPr/>
        </p:nvPicPr>
        <p:blipFill>
          <a:blip r:embed="rId7"/>
          <a:srcRect l="-501" t="18532" r="501" b="-7696"/>
          <a:stretch>
            <a:fillRect/>
          </a:stretch>
        </p:blipFill>
        <p:spPr>
          <a:xfrm>
            <a:off x="1321859" y="6674657"/>
            <a:ext cx="3123066" cy="12766611"/>
          </a:xfrm>
          <a:prstGeom prst="rect">
            <a:avLst/>
          </a:prstGeom>
        </p:spPr>
      </p:pic>
      <p:sp>
        <p:nvSpPr>
          <p:cNvPr id="18" name="Rektangel 17">
            <a:extLst>
              <a:ext uri="{FF2B5EF4-FFF2-40B4-BE49-F238E27FC236}">
                <a16:creationId xmlns:a16="http://schemas.microsoft.com/office/drawing/2014/main" id="{6E1CC94E-504B-A9EA-3EBD-779D0E4E735E}"/>
              </a:ext>
            </a:extLst>
          </p:cNvPr>
          <p:cNvSpPr/>
          <p:nvPr/>
        </p:nvSpPr>
        <p:spPr>
          <a:xfrm>
            <a:off x="1469668" y="10266672"/>
            <a:ext cx="2676275" cy="1944418"/>
          </a:xfrm>
          <a:prstGeom prst="rect">
            <a:avLst/>
          </a:prstGeom>
          <a:noFill/>
          <a:ln w="38100">
            <a:solidFill>
              <a:srgbClr val="32170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9" name="TekstSylinder 18">
            <a:extLst>
              <a:ext uri="{FF2B5EF4-FFF2-40B4-BE49-F238E27FC236}">
                <a16:creationId xmlns:a16="http://schemas.microsoft.com/office/drawing/2014/main" id="{FFB32534-045B-44A6-DD09-188A0869DF96}"/>
              </a:ext>
            </a:extLst>
          </p:cNvPr>
          <p:cNvSpPr txBox="1"/>
          <p:nvPr/>
        </p:nvSpPr>
        <p:spPr>
          <a:xfrm>
            <a:off x="4598595" y="14871241"/>
            <a:ext cx="9436096" cy="4431983"/>
          </a:xfrm>
          <a:prstGeom prst="rect">
            <a:avLst/>
          </a:prstGeom>
          <a:noFill/>
        </p:spPr>
        <p:txBody>
          <a:bodyPr wrap="square" rtlCol="0">
            <a:spAutoFit/>
          </a:bodyPr>
          <a:lstStyle/>
          <a:p>
            <a:r>
              <a:rPr lang="en-GB" sz="2200" b="1" dirty="0">
                <a:latin typeface="Times New Roman" panose="02020603050405020304" pitchFamily="18" charset="0"/>
                <a:cs typeface="Times New Roman" panose="02020603050405020304" pitchFamily="18" charset="0"/>
              </a:rPr>
              <a:t>Methodes: </a:t>
            </a:r>
            <a:r>
              <a:rPr lang="en-GB" sz="2200" dirty="0">
                <a:latin typeface="Times New Roman" panose="02020603050405020304" pitchFamily="18" charset="0"/>
                <a:cs typeface="Times New Roman" panose="02020603050405020304" pitchFamily="18" charset="0"/>
              </a:rPr>
              <a:t>The dataset consists of 809 labelled tubular annotations classified as normal, chronically damaged, acutely damaged, or atrophic. Tubules classified as normal are considered healthy, whereas all remaining categories are regarded as lesioned. First, tubules are extracted from WSIs using three distinct approaches. This produces three datasets: (1) scaled patches, (2) masked and scaled patches, and (3) masked and centred patches, retaining the relative tubule size. Next, the datasets are analysed using different clustering strategies. The dataset type that works best is undetermined, so a key objective is to compare their performances. Finally, the clustering outcomes will be evaluated to determine whether they correspond to pathological classification.</a:t>
            </a:r>
          </a:p>
          <a:p>
            <a:endParaRPr lang="nb-NO" sz="2200" dirty="0">
              <a:latin typeface="Times New Roman" panose="02020603050405020304" pitchFamily="18" charset="0"/>
              <a:cs typeface="Times New Roman" panose="02020603050405020304" pitchFamily="18" charset="0"/>
            </a:endParaRPr>
          </a:p>
          <a:p>
            <a:endParaRPr lang="nb-NO" sz="2200" dirty="0">
              <a:latin typeface="Times New Roman" panose="02020603050405020304" pitchFamily="18" charset="0"/>
              <a:cs typeface="Times New Roman" panose="02020603050405020304" pitchFamily="18" charset="0"/>
            </a:endParaRPr>
          </a:p>
          <a:p>
            <a:endParaRPr lang="nb-NO" dirty="0"/>
          </a:p>
        </p:txBody>
      </p:sp>
      <p:sp>
        <p:nvSpPr>
          <p:cNvPr id="44" name="Rektangel 43">
            <a:extLst>
              <a:ext uri="{FF2B5EF4-FFF2-40B4-BE49-F238E27FC236}">
                <a16:creationId xmlns:a16="http://schemas.microsoft.com/office/drawing/2014/main" id="{20ADD92D-BB34-976F-8A6F-05139933873D}"/>
              </a:ext>
            </a:extLst>
          </p:cNvPr>
          <p:cNvSpPr/>
          <p:nvPr/>
        </p:nvSpPr>
        <p:spPr>
          <a:xfrm>
            <a:off x="10766322" y="10994922"/>
            <a:ext cx="433684" cy="466939"/>
          </a:xfrm>
          <a:prstGeom prst="rect">
            <a:avLst/>
          </a:prstGeom>
          <a:solidFill>
            <a:srgbClr val="35B9A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nb-NO" sz="1600" b="1"/>
              <a:t>A</a:t>
            </a:r>
            <a:endParaRPr lang="nb-NO" sz="2800" b="1"/>
          </a:p>
        </p:txBody>
      </p:sp>
      <p:sp>
        <p:nvSpPr>
          <p:cNvPr id="45" name="Rektangel 44">
            <a:extLst>
              <a:ext uri="{FF2B5EF4-FFF2-40B4-BE49-F238E27FC236}">
                <a16:creationId xmlns:a16="http://schemas.microsoft.com/office/drawing/2014/main" id="{796F0068-FD44-1ECE-81CA-ABEF26A3C0CB}"/>
              </a:ext>
            </a:extLst>
          </p:cNvPr>
          <p:cNvSpPr/>
          <p:nvPr/>
        </p:nvSpPr>
        <p:spPr>
          <a:xfrm>
            <a:off x="10773415" y="11724075"/>
            <a:ext cx="426591" cy="478643"/>
          </a:xfrm>
          <a:prstGeom prst="rect">
            <a:avLst/>
          </a:prstGeom>
          <a:solidFill>
            <a:srgbClr val="FF000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nb-NO" sz="1600" b="1"/>
              <a:t>B</a:t>
            </a:r>
          </a:p>
        </p:txBody>
      </p:sp>
      <p:sp>
        <p:nvSpPr>
          <p:cNvPr id="46" name="Rektangel 45">
            <a:extLst>
              <a:ext uri="{FF2B5EF4-FFF2-40B4-BE49-F238E27FC236}">
                <a16:creationId xmlns:a16="http://schemas.microsoft.com/office/drawing/2014/main" id="{1CAC89CB-72A5-840B-E08C-9405C86A7045}"/>
              </a:ext>
            </a:extLst>
          </p:cNvPr>
          <p:cNvSpPr/>
          <p:nvPr/>
        </p:nvSpPr>
        <p:spPr>
          <a:xfrm>
            <a:off x="10797514" y="12435658"/>
            <a:ext cx="402774" cy="466939"/>
          </a:xfrm>
          <a:prstGeom prst="rect">
            <a:avLst/>
          </a:prstGeom>
          <a:solidFill>
            <a:srgbClr val="A6983A"/>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nb-NO" sz="1600" b="1"/>
              <a:t>C</a:t>
            </a:r>
          </a:p>
        </p:txBody>
      </p:sp>
      <p:sp>
        <p:nvSpPr>
          <p:cNvPr id="47" name="Rektangel 46">
            <a:extLst>
              <a:ext uri="{FF2B5EF4-FFF2-40B4-BE49-F238E27FC236}">
                <a16:creationId xmlns:a16="http://schemas.microsoft.com/office/drawing/2014/main" id="{0B0EF7E0-574F-0782-F1E1-42A80ABC7451}"/>
              </a:ext>
            </a:extLst>
          </p:cNvPr>
          <p:cNvSpPr/>
          <p:nvPr/>
        </p:nvSpPr>
        <p:spPr>
          <a:xfrm>
            <a:off x="10808510" y="13111316"/>
            <a:ext cx="411550" cy="466939"/>
          </a:xfrm>
          <a:prstGeom prst="rect">
            <a:avLst/>
          </a:prstGeom>
          <a:solidFill>
            <a:srgbClr val="00206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nb-NO" sz="1600" b="1"/>
              <a:t>D</a:t>
            </a:r>
          </a:p>
        </p:txBody>
      </p:sp>
      <p:grpSp>
        <p:nvGrpSpPr>
          <p:cNvPr id="48" name="Gruppe 47">
            <a:extLst>
              <a:ext uri="{FF2B5EF4-FFF2-40B4-BE49-F238E27FC236}">
                <a16:creationId xmlns:a16="http://schemas.microsoft.com/office/drawing/2014/main" id="{F185516C-E571-E471-0ACF-F1B39DFB8D07}"/>
              </a:ext>
            </a:extLst>
          </p:cNvPr>
          <p:cNvGrpSpPr/>
          <p:nvPr/>
        </p:nvGrpSpPr>
        <p:grpSpPr>
          <a:xfrm>
            <a:off x="14908870" y="5439767"/>
            <a:ext cx="16337515" cy="8138488"/>
            <a:chOff x="768973" y="19266432"/>
            <a:chExt cx="15442243" cy="5947661"/>
          </a:xfrm>
        </p:grpSpPr>
        <p:sp>
          <p:nvSpPr>
            <p:cNvPr id="49" name="Rektangel 48">
              <a:extLst>
                <a:ext uri="{FF2B5EF4-FFF2-40B4-BE49-F238E27FC236}">
                  <a16:creationId xmlns:a16="http://schemas.microsoft.com/office/drawing/2014/main" id="{2A033E1D-241C-A6E6-534B-3CA1C6CD49E0}"/>
                </a:ext>
              </a:extLst>
            </p:cNvPr>
            <p:cNvSpPr/>
            <p:nvPr/>
          </p:nvSpPr>
          <p:spPr>
            <a:xfrm>
              <a:off x="768973" y="19266432"/>
              <a:ext cx="13854952" cy="5947661"/>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latin typeface="Times New Roman" panose="02020603050405020304" pitchFamily="18" charset="0"/>
                <a:cs typeface="Times New Roman" panose="02020603050405020304" pitchFamily="18" charset="0"/>
              </a:endParaRPr>
            </a:p>
          </p:txBody>
        </p:sp>
        <p:sp>
          <p:nvSpPr>
            <p:cNvPr id="50" name="TekstSylinder 49">
              <a:extLst>
                <a:ext uri="{FF2B5EF4-FFF2-40B4-BE49-F238E27FC236}">
                  <a16:creationId xmlns:a16="http://schemas.microsoft.com/office/drawing/2014/main" id="{6DE249C9-18F9-7CED-BCE6-3355CB7100FB}"/>
                </a:ext>
              </a:extLst>
            </p:cNvPr>
            <p:cNvSpPr txBox="1"/>
            <p:nvPr/>
          </p:nvSpPr>
          <p:spPr>
            <a:xfrm>
              <a:off x="1036068" y="19354099"/>
              <a:ext cx="15175148" cy="604575"/>
            </a:xfrm>
            <a:prstGeom prst="rect">
              <a:avLst/>
            </a:prstGeom>
            <a:noFill/>
          </p:spPr>
          <p:txBody>
            <a:bodyPr wrap="square">
              <a:spAutoFit/>
            </a:bodyPr>
            <a:lstStyle/>
            <a:p>
              <a:r>
                <a:rPr lang="en-US" sz="4800" b="1" kern="150" dirty="0">
                  <a:solidFill>
                    <a:schemeClr val="bg1"/>
                  </a:solidFill>
                  <a:latin typeface="Times New Roman" panose="02020603050405020304" pitchFamily="18" charset="0"/>
                  <a:cs typeface="Times New Roman" panose="02020603050405020304" pitchFamily="18" charset="0"/>
                </a:rPr>
                <a:t>TUBULAR EXTRACTION</a:t>
              </a:r>
              <a:endParaRPr lang="nb-NO" sz="4800" dirty="0">
                <a:solidFill>
                  <a:schemeClr val="bg1"/>
                </a:solidFill>
                <a:latin typeface="Times New Roman" panose="02020603050405020304" pitchFamily="18" charset="0"/>
                <a:cs typeface="Times New Roman" panose="02020603050405020304" pitchFamily="18" charset="0"/>
              </a:endParaRPr>
            </a:p>
          </p:txBody>
        </p:sp>
        <p:sp>
          <p:nvSpPr>
            <p:cNvPr id="51" name="TekstSylinder 50">
              <a:extLst>
                <a:ext uri="{FF2B5EF4-FFF2-40B4-BE49-F238E27FC236}">
                  <a16:creationId xmlns:a16="http://schemas.microsoft.com/office/drawing/2014/main" id="{957BA810-6DA1-4671-346E-F9153895C4C7}"/>
                </a:ext>
              </a:extLst>
            </p:cNvPr>
            <p:cNvSpPr txBox="1"/>
            <p:nvPr/>
          </p:nvSpPr>
          <p:spPr>
            <a:xfrm>
              <a:off x="1004853" y="22259792"/>
              <a:ext cx="2470006" cy="352413"/>
            </a:xfrm>
            <a:prstGeom prst="rect">
              <a:avLst/>
            </a:prstGeom>
            <a:noFill/>
          </p:spPr>
          <p:txBody>
            <a:bodyPr wrap="square" rtlCol="0">
              <a:spAutoFit/>
            </a:bodyPr>
            <a:lstStyle/>
            <a:p>
              <a:endParaRPr lang="nb-NO" sz="2400"/>
            </a:p>
          </p:txBody>
        </p:sp>
        <p:sp>
          <p:nvSpPr>
            <p:cNvPr id="53" name="TekstSylinder 52">
              <a:extLst>
                <a:ext uri="{FF2B5EF4-FFF2-40B4-BE49-F238E27FC236}">
                  <a16:creationId xmlns:a16="http://schemas.microsoft.com/office/drawing/2014/main" id="{19448860-78B1-FA0F-63D1-167C032BCD74}"/>
                </a:ext>
              </a:extLst>
            </p:cNvPr>
            <p:cNvSpPr txBox="1"/>
            <p:nvPr/>
          </p:nvSpPr>
          <p:spPr>
            <a:xfrm>
              <a:off x="7060450" y="22222176"/>
              <a:ext cx="2729458" cy="281930"/>
            </a:xfrm>
            <a:prstGeom prst="rect">
              <a:avLst/>
            </a:prstGeom>
            <a:noFill/>
          </p:spPr>
          <p:txBody>
            <a:bodyPr wrap="square" rtlCol="0">
              <a:spAutoFit/>
            </a:bodyPr>
            <a:lstStyle/>
            <a:p>
              <a:endParaRPr lang="nb-NO"/>
            </a:p>
          </p:txBody>
        </p:sp>
        <p:sp>
          <p:nvSpPr>
            <p:cNvPr id="54" name="TekstSylinder 53">
              <a:extLst>
                <a:ext uri="{FF2B5EF4-FFF2-40B4-BE49-F238E27FC236}">
                  <a16:creationId xmlns:a16="http://schemas.microsoft.com/office/drawing/2014/main" id="{3377C76C-9947-EEFD-F928-5E11C530BCC3}"/>
                </a:ext>
              </a:extLst>
            </p:cNvPr>
            <p:cNvSpPr txBox="1"/>
            <p:nvPr/>
          </p:nvSpPr>
          <p:spPr>
            <a:xfrm>
              <a:off x="1139468" y="24045605"/>
              <a:ext cx="12335900" cy="281930"/>
            </a:xfrm>
            <a:prstGeom prst="rect">
              <a:avLst/>
            </a:prstGeom>
            <a:noFill/>
          </p:spPr>
          <p:txBody>
            <a:bodyPr wrap="square" rtlCol="0">
              <a:spAutoFit/>
            </a:bodyPr>
            <a:lstStyle/>
            <a:p>
              <a:pPr algn="just"/>
              <a:endParaRPr lang="nb-NO"/>
            </a:p>
          </p:txBody>
        </p:sp>
      </p:grpSp>
      <p:sp>
        <p:nvSpPr>
          <p:cNvPr id="2" name="Rektangel 1">
            <a:extLst>
              <a:ext uri="{FF2B5EF4-FFF2-40B4-BE49-F238E27FC236}">
                <a16:creationId xmlns:a16="http://schemas.microsoft.com/office/drawing/2014/main" id="{33958CC1-2416-2FF3-B079-3C092FC5771E}"/>
              </a:ext>
            </a:extLst>
          </p:cNvPr>
          <p:cNvSpPr/>
          <p:nvPr/>
        </p:nvSpPr>
        <p:spPr>
          <a:xfrm>
            <a:off x="860742" y="18944451"/>
            <a:ext cx="13746115" cy="311285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latin typeface="Times New Roman" panose="02020603050405020304" pitchFamily="18" charset="0"/>
              <a:cs typeface="Times New Roman" panose="02020603050405020304" pitchFamily="18" charset="0"/>
            </a:endParaRPr>
          </a:p>
        </p:txBody>
      </p:sp>
      <p:sp>
        <p:nvSpPr>
          <p:cNvPr id="5" name="Rektangel 4">
            <a:extLst>
              <a:ext uri="{FF2B5EF4-FFF2-40B4-BE49-F238E27FC236}">
                <a16:creationId xmlns:a16="http://schemas.microsoft.com/office/drawing/2014/main" id="{E6AD9041-8467-D61E-2C27-825EB610CF7F}"/>
              </a:ext>
            </a:extLst>
          </p:cNvPr>
          <p:cNvSpPr/>
          <p:nvPr/>
        </p:nvSpPr>
        <p:spPr>
          <a:xfrm>
            <a:off x="1045250" y="19670823"/>
            <a:ext cx="13433997" cy="21996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nb-NO"/>
          </a:p>
        </p:txBody>
      </p:sp>
      <p:sp>
        <p:nvSpPr>
          <p:cNvPr id="12" name="TekstSylinder 11">
            <a:extLst>
              <a:ext uri="{FF2B5EF4-FFF2-40B4-BE49-F238E27FC236}">
                <a16:creationId xmlns:a16="http://schemas.microsoft.com/office/drawing/2014/main" id="{512BCF1D-1E4B-5F31-065C-702271377C30}"/>
              </a:ext>
            </a:extLst>
          </p:cNvPr>
          <p:cNvSpPr txBox="1"/>
          <p:nvPr/>
        </p:nvSpPr>
        <p:spPr>
          <a:xfrm>
            <a:off x="1061522" y="18950960"/>
            <a:ext cx="15736186" cy="830997"/>
          </a:xfrm>
          <a:prstGeom prst="rect">
            <a:avLst/>
          </a:prstGeom>
          <a:noFill/>
        </p:spPr>
        <p:txBody>
          <a:bodyPr wrap="square">
            <a:spAutoFit/>
          </a:bodyPr>
          <a:lstStyle/>
          <a:p>
            <a:r>
              <a:rPr lang="en-US" sz="4800" b="1" kern="150">
                <a:solidFill>
                  <a:schemeClr val="bg1"/>
                </a:solidFill>
                <a:latin typeface="Times New Roman"/>
                <a:cs typeface="Times New Roman"/>
              </a:rPr>
              <a:t>TUBULAR CLASSES</a:t>
            </a:r>
            <a:endParaRPr lang="nb-NO" sz="4800"/>
          </a:p>
        </p:txBody>
      </p:sp>
      <p:pic>
        <p:nvPicPr>
          <p:cNvPr id="13" name="Bilde 12" descr="Et bilde som inneholder nellik, mugg&#10;&#10;KI-generert innhold kan være feil.">
            <a:extLst>
              <a:ext uri="{FF2B5EF4-FFF2-40B4-BE49-F238E27FC236}">
                <a16:creationId xmlns:a16="http://schemas.microsoft.com/office/drawing/2014/main" id="{7D9082AF-5179-2646-3D06-CF25279EEB2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19128" y="19868232"/>
            <a:ext cx="3085125" cy="1800000"/>
          </a:xfrm>
          <a:prstGeom prst="rect">
            <a:avLst/>
          </a:prstGeom>
          <a:ln w="28575" cap="sq">
            <a:solidFill>
              <a:srgbClr val="000000"/>
            </a:solidFill>
            <a:prstDash val="solid"/>
            <a:miter lim="800000"/>
          </a:ln>
          <a:effectLst/>
        </p:spPr>
      </p:pic>
      <p:pic>
        <p:nvPicPr>
          <p:cNvPr id="25" name="Bilde 24" descr="Et bilde som inneholder kunst&#10;&#10;KI-generert innhold kan være feil.">
            <a:extLst>
              <a:ext uri="{FF2B5EF4-FFF2-40B4-BE49-F238E27FC236}">
                <a16:creationId xmlns:a16="http://schemas.microsoft.com/office/drawing/2014/main" id="{1E11322A-0909-EBA2-AC2B-5A3EFF95CD6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05824" y="19867366"/>
            <a:ext cx="1834314" cy="1800000"/>
          </a:xfrm>
          <a:prstGeom prst="rect">
            <a:avLst/>
          </a:prstGeom>
          <a:ln w="28575" cap="sq">
            <a:solidFill>
              <a:srgbClr val="000000"/>
            </a:solidFill>
            <a:prstDash val="solid"/>
            <a:miter lim="800000"/>
          </a:ln>
          <a:effectLst/>
        </p:spPr>
      </p:pic>
      <p:pic>
        <p:nvPicPr>
          <p:cNvPr id="26" name="Bilde 25">
            <a:extLst>
              <a:ext uri="{FF2B5EF4-FFF2-40B4-BE49-F238E27FC236}">
                <a16:creationId xmlns:a16="http://schemas.microsoft.com/office/drawing/2014/main" id="{4475CA65-B336-66FB-BFFC-FD72F429D4C9}"/>
              </a:ext>
            </a:extLst>
          </p:cNvPr>
          <p:cNvPicPr>
            <a:picLocks noChangeAspect="1"/>
          </p:cNvPicPr>
          <p:nvPr/>
        </p:nvPicPr>
        <p:blipFill>
          <a:blip r:embed="rId10"/>
          <a:stretch>
            <a:fillRect/>
          </a:stretch>
        </p:blipFill>
        <p:spPr>
          <a:xfrm>
            <a:off x="6574416" y="19863946"/>
            <a:ext cx="2200425" cy="1800000"/>
          </a:xfrm>
          <a:prstGeom prst="rect">
            <a:avLst/>
          </a:prstGeom>
          <a:ln w="28575" cap="sq">
            <a:solidFill>
              <a:srgbClr val="000000"/>
            </a:solidFill>
            <a:prstDash val="solid"/>
            <a:miter lim="800000"/>
          </a:ln>
          <a:effectLst/>
        </p:spPr>
      </p:pic>
      <p:pic>
        <p:nvPicPr>
          <p:cNvPr id="27" name="Bilde 26">
            <a:extLst>
              <a:ext uri="{FF2B5EF4-FFF2-40B4-BE49-F238E27FC236}">
                <a16:creationId xmlns:a16="http://schemas.microsoft.com/office/drawing/2014/main" id="{D07A6766-BBF1-AB28-E0E6-4002905AC173}"/>
              </a:ext>
            </a:extLst>
          </p:cNvPr>
          <p:cNvPicPr>
            <a:picLocks noChangeAspect="1"/>
          </p:cNvPicPr>
          <p:nvPr/>
        </p:nvPicPr>
        <p:blipFill>
          <a:blip r:embed="rId11"/>
          <a:stretch>
            <a:fillRect/>
          </a:stretch>
        </p:blipFill>
        <p:spPr>
          <a:xfrm>
            <a:off x="8993237" y="19870640"/>
            <a:ext cx="2482625" cy="1800000"/>
          </a:xfrm>
          <a:prstGeom prst="rect">
            <a:avLst/>
          </a:prstGeom>
          <a:ln w="28575" cap="sq">
            <a:solidFill>
              <a:srgbClr val="000000"/>
            </a:solidFill>
            <a:prstDash val="solid"/>
            <a:miter lim="800000"/>
          </a:ln>
          <a:effectLst/>
        </p:spPr>
      </p:pic>
      <p:sp>
        <p:nvSpPr>
          <p:cNvPr id="39" name="TekstSylinder 38">
            <a:extLst>
              <a:ext uri="{FF2B5EF4-FFF2-40B4-BE49-F238E27FC236}">
                <a16:creationId xmlns:a16="http://schemas.microsoft.com/office/drawing/2014/main" id="{97E3CFF4-6209-304D-0630-B06CB1BF294D}"/>
              </a:ext>
            </a:extLst>
          </p:cNvPr>
          <p:cNvSpPr txBox="1"/>
          <p:nvPr/>
        </p:nvSpPr>
        <p:spPr>
          <a:xfrm>
            <a:off x="11337069" y="11077120"/>
            <a:ext cx="1733610" cy="369332"/>
          </a:xfrm>
          <a:prstGeom prst="rect">
            <a:avLst/>
          </a:prstGeom>
          <a:noFill/>
        </p:spPr>
        <p:txBody>
          <a:bodyPr wrap="square" rtlCol="0">
            <a:spAutoFit/>
          </a:bodyPr>
          <a:lstStyle/>
          <a:p>
            <a:r>
              <a:rPr lang="nb-NO" dirty="0">
                <a:latin typeface="Times New Roman" panose="02020603050405020304" pitchFamily="18" charset="0"/>
                <a:cs typeface="Times New Roman" panose="02020603050405020304" pitchFamily="18" charset="0"/>
              </a:rPr>
              <a:t>Normal tubule</a:t>
            </a:r>
          </a:p>
        </p:txBody>
      </p:sp>
      <p:sp>
        <p:nvSpPr>
          <p:cNvPr id="40" name="TekstSylinder 39">
            <a:extLst>
              <a:ext uri="{FF2B5EF4-FFF2-40B4-BE49-F238E27FC236}">
                <a16:creationId xmlns:a16="http://schemas.microsoft.com/office/drawing/2014/main" id="{97FE7608-F3E4-C9DD-78AA-7B0140E9962D}"/>
              </a:ext>
            </a:extLst>
          </p:cNvPr>
          <p:cNvSpPr txBox="1"/>
          <p:nvPr/>
        </p:nvSpPr>
        <p:spPr>
          <a:xfrm>
            <a:off x="11353847" y="11764337"/>
            <a:ext cx="2259402" cy="369332"/>
          </a:xfrm>
          <a:prstGeom prst="rect">
            <a:avLst/>
          </a:prstGeom>
          <a:noFill/>
        </p:spPr>
        <p:txBody>
          <a:bodyPr wrap="square" rtlCol="0">
            <a:spAutoFit/>
          </a:bodyPr>
          <a:lstStyle/>
          <a:p>
            <a:r>
              <a:rPr lang="nb-NO" dirty="0">
                <a:latin typeface="Times New Roman" panose="02020603050405020304" pitchFamily="18" charset="0"/>
                <a:cs typeface="Times New Roman" panose="02020603050405020304" pitchFamily="18" charset="0"/>
              </a:rPr>
              <a:t>Aqutely damaged</a:t>
            </a:r>
            <a:endParaRPr lang="nb-NO" sz="1600" dirty="0"/>
          </a:p>
        </p:txBody>
      </p:sp>
      <p:sp>
        <p:nvSpPr>
          <p:cNvPr id="41" name="TekstSylinder 40">
            <a:extLst>
              <a:ext uri="{FF2B5EF4-FFF2-40B4-BE49-F238E27FC236}">
                <a16:creationId xmlns:a16="http://schemas.microsoft.com/office/drawing/2014/main" id="{43547FD9-19C7-C943-B2F0-34E6FBA857E6}"/>
              </a:ext>
            </a:extLst>
          </p:cNvPr>
          <p:cNvSpPr txBox="1"/>
          <p:nvPr/>
        </p:nvSpPr>
        <p:spPr>
          <a:xfrm>
            <a:off x="11337069" y="12434433"/>
            <a:ext cx="2259402" cy="369332"/>
          </a:xfrm>
          <a:prstGeom prst="rect">
            <a:avLst/>
          </a:prstGeom>
          <a:noFill/>
        </p:spPr>
        <p:txBody>
          <a:bodyPr wrap="square" rtlCol="0">
            <a:spAutoFit/>
          </a:bodyPr>
          <a:lstStyle/>
          <a:p>
            <a:r>
              <a:rPr lang="nb-NO" dirty="0">
                <a:latin typeface="Times New Roman" panose="02020603050405020304" pitchFamily="18" charset="0"/>
                <a:cs typeface="Times New Roman" panose="02020603050405020304" pitchFamily="18" charset="0"/>
              </a:rPr>
              <a:t>Chronically damaged</a:t>
            </a:r>
            <a:endParaRPr lang="nb-NO" sz="1600" dirty="0"/>
          </a:p>
        </p:txBody>
      </p:sp>
      <p:sp>
        <p:nvSpPr>
          <p:cNvPr id="42" name="TekstSylinder 41">
            <a:extLst>
              <a:ext uri="{FF2B5EF4-FFF2-40B4-BE49-F238E27FC236}">
                <a16:creationId xmlns:a16="http://schemas.microsoft.com/office/drawing/2014/main" id="{19C0BD54-1BF9-94A1-CB9D-BF8304B7DC0D}"/>
              </a:ext>
            </a:extLst>
          </p:cNvPr>
          <p:cNvSpPr txBox="1"/>
          <p:nvPr/>
        </p:nvSpPr>
        <p:spPr>
          <a:xfrm>
            <a:off x="11361824" y="13138552"/>
            <a:ext cx="2259402" cy="369332"/>
          </a:xfrm>
          <a:prstGeom prst="rect">
            <a:avLst/>
          </a:prstGeom>
          <a:noFill/>
        </p:spPr>
        <p:txBody>
          <a:bodyPr wrap="square" rtlCol="0">
            <a:spAutoFit/>
          </a:bodyPr>
          <a:lstStyle/>
          <a:p>
            <a:r>
              <a:rPr lang="nb-NO" dirty="0">
                <a:latin typeface="Times New Roman" panose="02020603050405020304" pitchFamily="18" charset="0"/>
                <a:cs typeface="Times New Roman" panose="02020603050405020304" pitchFamily="18" charset="0"/>
              </a:rPr>
              <a:t>Atrophic tubule</a:t>
            </a:r>
            <a:endParaRPr lang="nb-NO" sz="1600" dirty="0"/>
          </a:p>
        </p:txBody>
      </p:sp>
      <p:sp>
        <p:nvSpPr>
          <p:cNvPr id="60" name="TekstSylinder 59">
            <a:extLst>
              <a:ext uri="{FF2B5EF4-FFF2-40B4-BE49-F238E27FC236}">
                <a16:creationId xmlns:a16="http://schemas.microsoft.com/office/drawing/2014/main" id="{18C65419-015F-EC13-8D51-F5AC3FDCAB8A}"/>
              </a:ext>
            </a:extLst>
          </p:cNvPr>
          <p:cNvSpPr txBox="1"/>
          <p:nvPr/>
        </p:nvSpPr>
        <p:spPr>
          <a:xfrm>
            <a:off x="4700966" y="14191109"/>
            <a:ext cx="9361433" cy="584775"/>
          </a:xfrm>
          <a:prstGeom prst="rect">
            <a:avLst/>
          </a:prstGeom>
          <a:noFill/>
        </p:spPr>
        <p:txBody>
          <a:bodyPr wrap="square" rtlCol="0">
            <a:spAutoFit/>
          </a:bodyPr>
          <a:lstStyle/>
          <a:p>
            <a:r>
              <a:rPr lang="nb-NO" sz="1600" b="1" dirty="0">
                <a:latin typeface="Times New Roman" panose="02020603050405020304" pitchFamily="18" charset="0"/>
                <a:cs typeface="Times New Roman" panose="02020603050405020304" pitchFamily="18" charset="0"/>
              </a:rPr>
              <a:t>Fig.1: </a:t>
            </a:r>
            <a:r>
              <a:rPr lang="nb-NO" sz="1600" dirty="0">
                <a:latin typeface="Times New Roman" panose="02020603050405020304" pitchFamily="18" charset="0"/>
                <a:cs typeface="Times New Roman" panose="02020603050405020304" pitchFamily="18" charset="0"/>
              </a:rPr>
              <a:t>A whole-slide image (WSI) </a:t>
            </a:r>
            <a:r>
              <a:rPr lang="nb-NO" sz="1600" dirty="0" err="1">
                <a:latin typeface="Times New Roman" panose="02020603050405020304" pitchFamily="18" charset="0"/>
                <a:cs typeface="Times New Roman" panose="02020603050405020304" pitchFamily="18" charset="0"/>
              </a:rPr>
              <a:t>with</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annotated</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tubules</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classified</a:t>
            </a:r>
            <a:r>
              <a:rPr lang="nb-NO" sz="1600" dirty="0">
                <a:latin typeface="Times New Roman" panose="02020603050405020304" pitchFamily="18" charset="0"/>
                <a:cs typeface="Times New Roman" panose="02020603050405020304" pitchFamily="18" charset="0"/>
              </a:rPr>
              <a:t> as </a:t>
            </a:r>
            <a:r>
              <a:rPr lang="en-GB" sz="1600" dirty="0">
                <a:latin typeface="Times New Roman" panose="02020603050405020304" pitchFamily="18" charset="0"/>
                <a:cs typeface="Times New Roman" panose="02020603050405020304" pitchFamily="18" charset="0"/>
              </a:rPr>
              <a:t>normal, chronically damaged, acutely damaged, and atrophic. </a:t>
            </a:r>
            <a:r>
              <a:rPr lang="nb-NO" sz="1600" dirty="0" err="1">
                <a:latin typeface="Times New Roman" panose="02020603050405020304" pitchFamily="18" charset="0"/>
                <a:cs typeface="Times New Roman" panose="02020603050405020304" pitchFamily="18" charset="0"/>
              </a:rPr>
              <a:t>These</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tubular</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annotations</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are</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then</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extracted</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into</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individual</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tubular</a:t>
            </a:r>
            <a:r>
              <a:rPr lang="nb-NO" sz="1600" dirty="0">
                <a:latin typeface="Times New Roman" panose="02020603050405020304" pitchFamily="18" charset="0"/>
                <a:cs typeface="Times New Roman" panose="02020603050405020304" pitchFamily="18" charset="0"/>
              </a:rPr>
              <a:t> </a:t>
            </a:r>
            <a:r>
              <a:rPr lang="nb-NO" sz="1600" dirty="0" err="1">
                <a:latin typeface="Times New Roman" panose="02020603050405020304" pitchFamily="18" charset="0"/>
                <a:cs typeface="Times New Roman" panose="02020603050405020304" pitchFamily="18" charset="0"/>
              </a:rPr>
              <a:t>patches</a:t>
            </a:r>
            <a:r>
              <a:rPr lang="nb-NO" sz="1600" dirty="0">
                <a:latin typeface="Times New Roman" panose="02020603050405020304" pitchFamily="18" charset="0"/>
                <a:cs typeface="Times New Roman" panose="02020603050405020304" pitchFamily="18" charset="0"/>
              </a:rPr>
              <a:t>. </a:t>
            </a:r>
          </a:p>
        </p:txBody>
      </p:sp>
      <p:sp>
        <p:nvSpPr>
          <p:cNvPr id="61" name="TekstSylinder 60">
            <a:extLst>
              <a:ext uri="{FF2B5EF4-FFF2-40B4-BE49-F238E27FC236}">
                <a16:creationId xmlns:a16="http://schemas.microsoft.com/office/drawing/2014/main" id="{AA70F0A0-62D6-2C8C-A746-242B8C2DF13F}"/>
              </a:ext>
            </a:extLst>
          </p:cNvPr>
          <p:cNvSpPr txBox="1"/>
          <p:nvPr/>
        </p:nvSpPr>
        <p:spPr>
          <a:xfrm>
            <a:off x="11629389" y="19905348"/>
            <a:ext cx="3363832" cy="1754326"/>
          </a:xfrm>
          <a:prstGeom prst="rect">
            <a:avLst/>
          </a:prstGeom>
          <a:noFill/>
        </p:spPr>
        <p:txBody>
          <a:bodyPr wrap="square" rtlCol="0">
            <a:spAutoFit/>
          </a:bodyPr>
          <a:lstStyle/>
          <a:p>
            <a:r>
              <a:rPr lang="nb-NO" b="1" dirty="0">
                <a:latin typeface="Times New Roman" panose="02020603050405020304" pitchFamily="18" charset="0"/>
                <a:cs typeface="Times New Roman" panose="02020603050405020304" pitchFamily="18" charset="0"/>
              </a:rPr>
              <a:t>Fig... </a:t>
            </a:r>
            <a:r>
              <a:rPr lang="nb-NO" dirty="0" err="1">
                <a:latin typeface="Times New Roman" panose="02020603050405020304" pitchFamily="18" charset="0"/>
                <a:cs typeface="Times New Roman" panose="02020603050405020304" pitchFamily="18" charset="0"/>
              </a:rPr>
              <a:t>Examples</a:t>
            </a:r>
            <a:r>
              <a:rPr lang="nb-NO" dirty="0">
                <a:latin typeface="Times New Roman" panose="02020603050405020304" pitchFamily="18" charset="0"/>
                <a:cs typeface="Times New Roman" panose="02020603050405020304" pitchFamily="18" charset="0"/>
              </a:rPr>
              <a:t> </a:t>
            </a:r>
            <a:r>
              <a:rPr lang="nb-NO" dirty="0" err="1">
                <a:latin typeface="Times New Roman" panose="02020603050405020304" pitchFamily="18" charset="0"/>
                <a:cs typeface="Times New Roman" panose="02020603050405020304" pitchFamily="18" charset="0"/>
              </a:rPr>
              <a:t>of</a:t>
            </a:r>
            <a:r>
              <a:rPr lang="nb-NO" dirty="0">
                <a:latin typeface="Times New Roman" panose="02020603050405020304" pitchFamily="18" charset="0"/>
                <a:cs typeface="Times New Roman" panose="02020603050405020304" pitchFamily="18" charset="0"/>
              </a:rPr>
              <a:t> </a:t>
            </a:r>
            <a:r>
              <a:rPr lang="nb-NO" dirty="0" err="1">
                <a:latin typeface="Times New Roman" panose="02020603050405020304" pitchFamily="18" charset="0"/>
                <a:cs typeface="Times New Roman" panose="02020603050405020304" pitchFamily="18" charset="0"/>
              </a:rPr>
              <a:t>tubular</a:t>
            </a:r>
            <a:r>
              <a:rPr lang="nb-NO" dirty="0">
                <a:latin typeface="Times New Roman" panose="02020603050405020304" pitchFamily="18" charset="0"/>
                <a:cs typeface="Times New Roman" panose="02020603050405020304" pitchFamily="18" charset="0"/>
              </a:rPr>
              <a:t> </a:t>
            </a:r>
            <a:r>
              <a:rPr lang="nb-NO" dirty="0" err="1">
                <a:latin typeface="Times New Roman" panose="02020603050405020304" pitchFamily="18" charset="0"/>
                <a:cs typeface="Times New Roman" panose="02020603050405020304" pitchFamily="18" charset="0"/>
              </a:rPr>
              <a:t>structures</a:t>
            </a:r>
            <a:r>
              <a:rPr lang="nb-NO" dirty="0">
                <a:latin typeface="Times New Roman" panose="02020603050405020304" pitchFamily="18" charset="0"/>
                <a:cs typeface="Times New Roman" panose="02020603050405020304" pitchFamily="18" charset="0"/>
              </a:rPr>
              <a:t> from </a:t>
            </a:r>
            <a:r>
              <a:rPr lang="nb-NO" dirty="0" err="1">
                <a:latin typeface="Times New Roman" panose="02020603050405020304" pitchFamily="18" charset="0"/>
                <a:cs typeface="Times New Roman" panose="02020603050405020304" pitchFamily="18" charset="0"/>
              </a:rPr>
              <a:t>stained</a:t>
            </a:r>
            <a:r>
              <a:rPr lang="nb-NO" dirty="0">
                <a:latin typeface="Times New Roman" panose="02020603050405020304" pitchFamily="18" charset="0"/>
                <a:cs typeface="Times New Roman" panose="02020603050405020304" pitchFamily="18" charset="0"/>
              </a:rPr>
              <a:t> WSI</a:t>
            </a:r>
          </a:p>
          <a:p>
            <a:r>
              <a:rPr lang="nb-NO" dirty="0">
                <a:latin typeface="Times New Roman" panose="02020603050405020304" pitchFamily="18" charset="0"/>
                <a:cs typeface="Times New Roman" panose="02020603050405020304" pitchFamily="18" charset="0"/>
              </a:rPr>
              <a:t>A: Normal tubule</a:t>
            </a:r>
          </a:p>
          <a:p>
            <a:r>
              <a:rPr lang="nb-NO" dirty="0">
                <a:latin typeface="Times New Roman" panose="02020603050405020304" pitchFamily="18" charset="0"/>
                <a:cs typeface="Times New Roman" panose="02020603050405020304" pitchFamily="18" charset="0"/>
              </a:rPr>
              <a:t>B: Aqutely damaged</a:t>
            </a:r>
          </a:p>
          <a:p>
            <a:r>
              <a:rPr lang="nb-NO" dirty="0">
                <a:latin typeface="Times New Roman" panose="02020603050405020304" pitchFamily="18" charset="0"/>
                <a:cs typeface="Times New Roman" panose="02020603050405020304" pitchFamily="18" charset="0"/>
              </a:rPr>
              <a:t>C: Chronically damaged</a:t>
            </a:r>
          </a:p>
          <a:p>
            <a:r>
              <a:rPr lang="nb-NO" dirty="0">
                <a:latin typeface="Times New Roman" panose="02020603050405020304" pitchFamily="18" charset="0"/>
                <a:cs typeface="Times New Roman" panose="02020603050405020304" pitchFamily="18" charset="0"/>
              </a:rPr>
              <a:t>D: Atrophic tubule</a:t>
            </a:r>
          </a:p>
        </p:txBody>
      </p:sp>
      <p:sp>
        <p:nvSpPr>
          <p:cNvPr id="11" name="Rektangel 10">
            <a:extLst>
              <a:ext uri="{FF2B5EF4-FFF2-40B4-BE49-F238E27FC236}">
                <a16:creationId xmlns:a16="http://schemas.microsoft.com/office/drawing/2014/main" id="{478CC80F-A7B4-4CB1-B314-5E177A3D4675}"/>
              </a:ext>
            </a:extLst>
          </p:cNvPr>
          <p:cNvSpPr/>
          <p:nvPr/>
        </p:nvSpPr>
        <p:spPr>
          <a:xfrm>
            <a:off x="1197366" y="19851152"/>
            <a:ext cx="384390" cy="413902"/>
          </a:xfrm>
          <a:prstGeom prst="rect">
            <a:avLst/>
          </a:prstGeom>
          <a:noFill/>
          <a:ln w="19050">
            <a:solidFill>
              <a:srgbClr val="32170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 name="Rektangel 22">
            <a:extLst>
              <a:ext uri="{FF2B5EF4-FFF2-40B4-BE49-F238E27FC236}">
                <a16:creationId xmlns:a16="http://schemas.microsoft.com/office/drawing/2014/main" id="{AB2A7CEA-3079-64B7-069D-6C27AC7CF5D6}"/>
              </a:ext>
            </a:extLst>
          </p:cNvPr>
          <p:cNvSpPr/>
          <p:nvPr/>
        </p:nvSpPr>
        <p:spPr>
          <a:xfrm>
            <a:off x="4500511" y="19863229"/>
            <a:ext cx="384390" cy="413902"/>
          </a:xfrm>
          <a:prstGeom prst="rect">
            <a:avLst/>
          </a:prstGeom>
          <a:noFill/>
          <a:ln w="19050">
            <a:solidFill>
              <a:srgbClr val="32170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 name="Rektangel 23">
            <a:extLst>
              <a:ext uri="{FF2B5EF4-FFF2-40B4-BE49-F238E27FC236}">
                <a16:creationId xmlns:a16="http://schemas.microsoft.com/office/drawing/2014/main" id="{5A857C5B-152D-DF7C-C01E-E42B38668D4F}"/>
              </a:ext>
            </a:extLst>
          </p:cNvPr>
          <p:cNvSpPr/>
          <p:nvPr/>
        </p:nvSpPr>
        <p:spPr>
          <a:xfrm>
            <a:off x="6552230" y="19850170"/>
            <a:ext cx="384390" cy="413902"/>
          </a:xfrm>
          <a:prstGeom prst="rect">
            <a:avLst/>
          </a:prstGeom>
          <a:noFill/>
          <a:ln w="19050">
            <a:solidFill>
              <a:srgbClr val="32170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 name="Rektangel 27">
            <a:extLst>
              <a:ext uri="{FF2B5EF4-FFF2-40B4-BE49-F238E27FC236}">
                <a16:creationId xmlns:a16="http://schemas.microsoft.com/office/drawing/2014/main" id="{E9522BFB-D198-632F-D722-40AC0714278E}"/>
              </a:ext>
            </a:extLst>
          </p:cNvPr>
          <p:cNvSpPr/>
          <p:nvPr/>
        </p:nvSpPr>
        <p:spPr>
          <a:xfrm>
            <a:off x="8987209" y="19850170"/>
            <a:ext cx="384390" cy="413902"/>
          </a:xfrm>
          <a:prstGeom prst="rect">
            <a:avLst/>
          </a:prstGeom>
          <a:noFill/>
          <a:ln w="19050">
            <a:solidFill>
              <a:srgbClr val="32170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7" name="Rektangel 36">
            <a:extLst>
              <a:ext uri="{FF2B5EF4-FFF2-40B4-BE49-F238E27FC236}">
                <a16:creationId xmlns:a16="http://schemas.microsoft.com/office/drawing/2014/main" id="{F7E89EB1-4547-3325-65AC-0F1647AB78D0}"/>
              </a:ext>
            </a:extLst>
          </p:cNvPr>
          <p:cNvSpPr/>
          <p:nvPr/>
        </p:nvSpPr>
        <p:spPr>
          <a:xfrm>
            <a:off x="15095284" y="6519673"/>
            <a:ext cx="14269740" cy="685839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latin typeface="Times New Roman" panose="02020603050405020304" pitchFamily="18" charset="0"/>
              <a:cs typeface="Times New Roman" panose="02020603050405020304" pitchFamily="18" charset="0"/>
            </a:endParaRPr>
          </a:p>
        </p:txBody>
      </p:sp>
      <p:sp>
        <p:nvSpPr>
          <p:cNvPr id="29" name="TekstSylinder 28">
            <a:extLst>
              <a:ext uri="{FF2B5EF4-FFF2-40B4-BE49-F238E27FC236}">
                <a16:creationId xmlns:a16="http://schemas.microsoft.com/office/drawing/2014/main" id="{E9A393CB-6580-6BF1-1469-CE3959AEBB78}"/>
              </a:ext>
            </a:extLst>
          </p:cNvPr>
          <p:cNvSpPr txBox="1"/>
          <p:nvPr/>
        </p:nvSpPr>
        <p:spPr>
          <a:xfrm>
            <a:off x="1228587" y="19878642"/>
            <a:ext cx="284850" cy="369332"/>
          </a:xfrm>
          <a:prstGeom prst="rect">
            <a:avLst/>
          </a:prstGeom>
          <a:noFill/>
        </p:spPr>
        <p:txBody>
          <a:bodyPr wrap="square" rtlCol="0">
            <a:spAutoFit/>
          </a:bodyPr>
          <a:lstStyle/>
          <a:p>
            <a:r>
              <a:rPr lang="nb-NO"/>
              <a:t>A</a:t>
            </a:r>
          </a:p>
        </p:txBody>
      </p:sp>
      <p:sp>
        <p:nvSpPr>
          <p:cNvPr id="36" name="TekstSylinder 35">
            <a:extLst>
              <a:ext uri="{FF2B5EF4-FFF2-40B4-BE49-F238E27FC236}">
                <a16:creationId xmlns:a16="http://schemas.microsoft.com/office/drawing/2014/main" id="{01BFD04C-3736-D228-95B1-D81FB94ED3AE}"/>
              </a:ext>
            </a:extLst>
          </p:cNvPr>
          <p:cNvSpPr txBox="1"/>
          <p:nvPr/>
        </p:nvSpPr>
        <p:spPr>
          <a:xfrm>
            <a:off x="4532024" y="19885514"/>
            <a:ext cx="540576" cy="369332"/>
          </a:xfrm>
          <a:prstGeom prst="rect">
            <a:avLst/>
          </a:prstGeom>
          <a:noFill/>
        </p:spPr>
        <p:txBody>
          <a:bodyPr wrap="square" rtlCol="0">
            <a:spAutoFit/>
          </a:bodyPr>
          <a:lstStyle/>
          <a:p>
            <a:r>
              <a:rPr lang="nb-NO"/>
              <a:t>B</a:t>
            </a:r>
          </a:p>
        </p:txBody>
      </p:sp>
      <p:sp>
        <p:nvSpPr>
          <p:cNvPr id="43" name="TekstSylinder 42">
            <a:extLst>
              <a:ext uri="{FF2B5EF4-FFF2-40B4-BE49-F238E27FC236}">
                <a16:creationId xmlns:a16="http://schemas.microsoft.com/office/drawing/2014/main" id="{14233CBD-8375-2FF0-1518-5CA973BB18C2}"/>
              </a:ext>
            </a:extLst>
          </p:cNvPr>
          <p:cNvSpPr txBox="1"/>
          <p:nvPr/>
        </p:nvSpPr>
        <p:spPr>
          <a:xfrm>
            <a:off x="6578515" y="19871849"/>
            <a:ext cx="413918" cy="379742"/>
          </a:xfrm>
          <a:prstGeom prst="rect">
            <a:avLst/>
          </a:prstGeom>
          <a:noFill/>
        </p:spPr>
        <p:txBody>
          <a:bodyPr wrap="square" rtlCol="0">
            <a:spAutoFit/>
          </a:bodyPr>
          <a:lstStyle/>
          <a:p>
            <a:r>
              <a:rPr lang="nb-NO"/>
              <a:t>C</a:t>
            </a:r>
          </a:p>
        </p:txBody>
      </p:sp>
      <p:sp>
        <p:nvSpPr>
          <p:cNvPr id="52" name="TekstSylinder 51">
            <a:extLst>
              <a:ext uri="{FF2B5EF4-FFF2-40B4-BE49-F238E27FC236}">
                <a16:creationId xmlns:a16="http://schemas.microsoft.com/office/drawing/2014/main" id="{5BD8013C-71BD-9AC7-4DE9-45D44E9469D8}"/>
              </a:ext>
            </a:extLst>
          </p:cNvPr>
          <p:cNvSpPr txBox="1"/>
          <p:nvPr/>
        </p:nvSpPr>
        <p:spPr>
          <a:xfrm>
            <a:off x="9014738" y="19878642"/>
            <a:ext cx="384390" cy="369332"/>
          </a:xfrm>
          <a:prstGeom prst="rect">
            <a:avLst/>
          </a:prstGeom>
          <a:noFill/>
        </p:spPr>
        <p:txBody>
          <a:bodyPr wrap="square" rtlCol="0">
            <a:spAutoFit/>
          </a:bodyPr>
          <a:lstStyle/>
          <a:p>
            <a:r>
              <a:rPr lang="nb-NO"/>
              <a:t>D</a:t>
            </a:r>
          </a:p>
        </p:txBody>
      </p:sp>
      <p:pic>
        <p:nvPicPr>
          <p:cNvPr id="30" name="Bilde 29">
            <a:extLst>
              <a:ext uri="{FF2B5EF4-FFF2-40B4-BE49-F238E27FC236}">
                <a16:creationId xmlns:a16="http://schemas.microsoft.com/office/drawing/2014/main" id="{D1C43A18-3753-1335-F63C-1ACE5D228F14}"/>
              </a:ext>
            </a:extLst>
          </p:cNvPr>
          <p:cNvPicPr>
            <a:picLocks noChangeAspect="1"/>
          </p:cNvPicPr>
          <p:nvPr/>
        </p:nvPicPr>
        <p:blipFill>
          <a:blip r:embed="rId12"/>
          <a:stretch>
            <a:fillRect/>
          </a:stretch>
        </p:blipFill>
        <p:spPr>
          <a:xfrm>
            <a:off x="5163058" y="10563996"/>
            <a:ext cx="5371889" cy="3521942"/>
          </a:xfrm>
          <a:prstGeom prst="rect">
            <a:avLst/>
          </a:prstGeom>
          <a:ln w="31750" cap="sq">
            <a:solidFill>
              <a:srgbClr val="000000"/>
            </a:solidFill>
            <a:prstDash val="solid"/>
            <a:miter lim="800000"/>
          </a:ln>
          <a:effectLst/>
        </p:spPr>
      </p:pic>
      <p:cxnSp>
        <p:nvCxnSpPr>
          <p:cNvPr id="1034" name="Rett linje 1033">
            <a:extLst>
              <a:ext uri="{FF2B5EF4-FFF2-40B4-BE49-F238E27FC236}">
                <a16:creationId xmlns:a16="http://schemas.microsoft.com/office/drawing/2014/main" id="{EC385CAA-B7A5-EE9C-3544-B3B255610C47}"/>
              </a:ext>
            </a:extLst>
          </p:cNvPr>
          <p:cNvCxnSpPr>
            <a:cxnSpLocks/>
            <a:stCxn id="18" idx="2"/>
          </p:cNvCxnSpPr>
          <p:nvPr/>
        </p:nvCxnSpPr>
        <p:spPr>
          <a:xfrm>
            <a:off x="2807806" y="12211090"/>
            <a:ext cx="0" cy="1166980"/>
          </a:xfrm>
          <a:prstGeom prst="line">
            <a:avLst/>
          </a:prstGeom>
          <a:ln w="34925">
            <a:headEnd w="lg" len="sm"/>
          </a:ln>
        </p:spPr>
        <p:style>
          <a:lnRef idx="3">
            <a:schemeClr val="dk1"/>
          </a:lnRef>
          <a:fillRef idx="0">
            <a:schemeClr val="dk1"/>
          </a:fillRef>
          <a:effectRef idx="2">
            <a:schemeClr val="dk1"/>
          </a:effectRef>
          <a:fontRef idx="minor">
            <a:schemeClr val="tx1"/>
          </a:fontRef>
        </p:style>
      </p:cxnSp>
      <p:sp>
        <p:nvSpPr>
          <p:cNvPr id="35" name="TekstSylinder 34">
            <a:extLst>
              <a:ext uri="{FF2B5EF4-FFF2-40B4-BE49-F238E27FC236}">
                <a16:creationId xmlns:a16="http://schemas.microsoft.com/office/drawing/2014/main" id="{45C7472E-66BC-5ABD-73E9-B00B99AE5A07}"/>
              </a:ext>
            </a:extLst>
          </p:cNvPr>
          <p:cNvSpPr txBox="1"/>
          <p:nvPr/>
        </p:nvSpPr>
        <p:spPr>
          <a:xfrm>
            <a:off x="15237360" y="12890316"/>
            <a:ext cx="13232124" cy="369332"/>
          </a:xfrm>
          <a:prstGeom prst="rect">
            <a:avLst/>
          </a:prstGeom>
          <a:noFill/>
        </p:spPr>
        <p:txBody>
          <a:bodyPr wrap="square" rtlCol="0">
            <a:spAutoFit/>
          </a:bodyPr>
          <a:lstStyle/>
          <a:p>
            <a:r>
              <a:rPr lang="en-US" b="1">
                <a:latin typeface="Times New Roman" panose="02020603050405020304" pitchFamily="18" charset="0"/>
                <a:cs typeface="Times New Roman" panose="02020603050405020304" pitchFamily="18" charset="0"/>
              </a:rPr>
              <a:t>Fig. … </a:t>
            </a:r>
            <a:r>
              <a:rPr lang="en-US">
                <a:latin typeface="Times New Roman" panose="02020603050405020304" pitchFamily="18" charset="0"/>
                <a:cs typeface="Times New Roman" panose="02020603050405020304" pitchFamily="18" charset="0"/>
              </a:rPr>
              <a:t>How tubules are extracted as individual patches from whole-slide images and then divided into three distinct datasets.</a:t>
            </a:r>
            <a:endParaRPr lang="en-GB" noProof="0">
              <a:latin typeface="Times New Roman" panose="02020603050405020304" pitchFamily="18" charset="0"/>
              <a:cs typeface="Times New Roman" panose="02020603050405020304" pitchFamily="18" charset="0"/>
            </a:endParaRPr>
          </a:p>
        </p:txBody>
      </p:sp>
      <p:cxnSp>
        <p:nvCxnSpPr>
          <p:cNvPr id="1038" name="Rett pilkobling 1037">
            <a:extLst>
              <a:ext uri="{FF2B5EF4-FFF2-40B4-BE49-F238E27FC236}">
                <a16:creationId xmlns:a16="http://schemas.microsoft.com/office/drawing/2014/main" id="{58027426-A209-6EF0-1906-8E39E7AF3F1F}"/>
              </a:ext>
            </a:extLst>
          </p:cNvPr>
          <p:cNvCxnSpPr/>
          <p:nvPr/>
        </p:nvCxnSpPr>
        <p:spPr>
          <a:xfrm>
            <a:off x="2807806" y="13368131"/>
            <a:ext cx="2193601" cy="0"/>
          </a:xfrm>
          <a:prstGeom prst="straightConnector1">
            <a:avLst/>
          </a:prstGeom>
          <a:ln w="349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0" name="Bilde 9" descr="Et bilde som inneholder tekst, diagram, design&#10;&#10;KI-generert innhold kan være feil.">
            <a:extLst>
              <a:ext uri="{FF2B5EF4-FFF2-40B4-BE49-F238E27FC236}">
                <a16:creationId xmlns:a16="http://schemas.microsoft.com/office/drawing/2014/main" id="{71C6385E-C89A-9F6D-F4FA-96A3B90381B7}"/>
              </a:ext>
            </a:extLst>
          </p:cNvPr>
          <p:cNvPicPr>
            <a:picLocks noChangeAspect="1"/>
          </p:cNvPicPr>
          <p:nvPr/>
        </p:nvPicPr>
        <p:blipFill>
          <a:blip r:embed="rId13"/>
          <a:srcRect b="6473"/>
          <a:stretch>
            <a:fillRect/>
          </a:stretch>
        </p:blipFill>
        <p:spPr>
          <a:xfrm>
            <a:off x="15200313" y="6557529"/>
            <a:ext cx="14164711" cy="6280160"/>
          </a:xfrm>
          <a:prstGeom prst="rect">
            <a:avLst/>
          </a:prstGeom>
        </p:spPr>
      </p:pic>
      <p:pic>
        <p:nvPicPr>
          <p:cNvPr id="58" name="Bilde 57">
            <a:extLst>
              <a:ext uri="{FF2B5EF4-FFF2-40B4-BE49-F238E27FC236}">
                <a16:creationId xmlns:a16="http://schemas.microsoft.com/office/drawing/2014/main" id="{26CCA72B-77E9-5D95-DD09-920240F71008}"/>
              </a:ext>
            </a:extLst>
          </p:cNvPr>
          <p:cNvPicPr>
            <a:picLocks noChangeAspect="1"/>
          </p:cNvPicPr>
          <p:nvPr/>
        </p:nvPicPr>
        <p:blipFill>
          <a:blip r:embed="rId14"/>
          <a:stretch>
            <a:fillRect/>
          </a:stretch>
        </p:blipFill>
        <p:spPr>
          <a:xfrm>
            <a:off x="1178899" y="23874464"/>
            <a:ext cx="13510189" cy="10717689"/>
          </a:xfrm>
          <a:prstGeom prst="rect">
            <a:avLst/>
          </a:prstGeom>
        </p:spPr>
      </p:pic>
      <p:grpSp>
        <p:nvGrpSpPr>
          <p:cNvPr id="59" name="Gruppe 58">
            <a:extLst>
              <a:ext uri="{FF2B5EF4-FFF2-40B4-BE49-F238E27FC236}">
                <a16:creationId xmlns:a16="http://schemas.microsoft.com/office/drawing/2014/main" id="{BB9203A9-8D1B-3A37-A452-26EB7BEB56E9}"/>
              </a:ext>
            </a:extLst>
          </p:cNvPr>
          <p:cNvGrpSpPr/>
          <p:nvPr/>
        </p:nvGrpSpPr>
        <p:grpSpPr>
          <a:xfrm>
            <a:off x="15200313" y="25363730"/>
            <a:ext cx="16901657" cy="11366287"/>
            <a:chOff x="1004853" y="19357299"/>
            <a:chExt cx="15709908" cy="4970236"/>
          </a:xfrm>
        </p:grpSpPr>
        <p:sp>
          <p:nvSpPr>
            <p:cNvPr id="70" name="TekstSylinder 69">
              <a:extLst>
                <a:ext uri="{FF2B5EF4-FFF2-40B4-BE49-F238E27FC236}">
                  <a16:creationId xmlns:a16="http://schemas.microsoft.com/office/drawing/2014/main" id="{A0AD4B3E-B7D2-A9FD-CA07-A26EB5CEDDA9}"/>
                </a:ext>
              </a:extLst>
            </p:cNvPr>
            <p:cNvSpPr txBox="1"/>
            <p:nvPr/>
          </p:nvSpPr>
          <p:spPr>
            <a:xfrm>
              <a:off x="1539613" y="19357299"/>
              <a:ext cx="15175148" cy="363377"/>
            </a:xfrm>
            <a:prstGeom prst="rect">
              <a:avLst/>
            </a:prstGeom>
            <a:noFill/>
          </p:spPr>
          <p:txBody>
            <a:bodyPr wrap="square">
              <a:spAutoFit/>
            </a:bodyPr>
            <a:lstStyle/>
            <a:p>
              <a:endParaRPr lang="nb-NO" sz="4800">
                <a:solidFill>
                  <a:schemeClr val="bg1"/>
                </a:solidFill>
                <a:latin typeface="Times New Roman" panose="02020603050405020304" pitchFamily="18" charset="0"/>
                <a:cs typeface="Times New Roman" panose="02020603050405020304" pitchFamily="18" charset="0"/>
              </a:endParaRPr>
            </a:p>
          </p:txBody>
        </p:sp>
        <p:sp>
          <p:nvSpPr>
            <p:cNvPr id="71" name="TekstSylinder 70">
              <a:extLst>
                <a:ext uri="{FF2B5EF4-FFF2-40B4-BE49-F238E27FC236}">
                  <a16:creationId xmlns:a16="http://schemas.microsoft.com/office/drawing/2014/main" id="{F7415D08-8473-7971-6290-0B6954336069}"/>
                </a:ext>
              </a:extLst>
            </p:cNvPr>
            <p:cNvSpPr txBox="1"/>
            <p:nvPr/>
          </p:nvSpPr>
          <p:spPr>
            <a:xfrm>
              <a:off x="1004853" y="22259792"/>
              <a:ext cx="2470006" cy="352413"/>
            </a:xfrm>
            <a:prstGeom prst="rect">
              <a:avLst/>
            </a:prstGeom>
            <a:noFill/>
          </p:spPr>
          <p:txBody>
            <a:bodyPr wrap="square" rtlCol="0">
              <a:spAutoFit/>
            </a:bodyPr>
            <a:lstStyle/>
            <a:p>
              <a:endParaRPr lang="nb-NO" sz="2400"/>
            </a:p>
          </p:txBody>
        </p:sp>
        <p:sp>
          <p:nvSpPr>
            <p:cNvPr id="73" name="TekstSylinder 72">
              <a:extLst>
                <a:ext uri="{FF2B5EF4-FFF2-40B4-BE49-F238E27FC236}">
                  <a16:creationId xmlns:a16="http://schemas.microsoft.com/office/drawing/2014/main" id="{A3AC658A-E95E-52C8-32BC-BEA7996A36EA}"/>
                </a:ext>
              </a:extLst>
            </p:cNvPr>
            <p:cNvSpPr txBox="1"/>
            <p:nvPr/>
          </p:nvSpPr>
          <p:spPr>
            <a:xfrm>
              <a:off x="7060450" y="22222176"/>
              <a:ext cx="2729458" cy="281930"/>
            </a:xfrm>
            <a:prstGeom prst="rect">
              <a:avLst/>
            </a:prstGeom>
            <a:noFill/>
          </p:spPr>
          <p:txBody>
            <a:bodyPr wrap="square" rtlCol="0">
              <a:spAutoFit/>
            </a:bodyPr>
            <a:lstStyle/>
            <a:p>
              <a:endParaRPr lang="nb-NO"/>
            </a:p>
          </p:txBody>
        </p:sp>
        <p:sp>
          <p:nvSpPr>
            <p:cNvPr id="74" name="TekstSylinder 73">
              <a:extLst>
                <a:ext uri="{FF2B5EF4-FFF2-40B4-BE49-F238E27FC236}">
                  <a16:creationId xmlns:a16="http://schemas.microsoft.com/office/drawing/2014/main" id="{08BCA626-5DB5-F2BB-4369-F71EFD57042D}"/>
                </a:ext>
              </a:extLst>
            </p:cNvPr>
            <p:cNvSpPr txBox="1"/>
            <p:nvPr/>
          </p:nvSpPr>
          <p:spPr>
            <a:xfrm>
              <a:off x="1139468" y="24045605"/>
              <a:ext cx="12335900" cy="281930"/>
            </a:xfrm>
            <a:prstGeom prst="rect">
              <a:avLst/>
            </a:prstGeom>
            <a:noFill/>
          </p:spPr>
          <p:txBody>
            <a:bodyPr wrap="square" rtlCol="0">
              <a:spAutoFit/>
            </a:bodyPr>
            <a:lstStyle/>
            <a:p>
              <a:pPr algn="just"/>
              <a:endParaRPr lang="nb-NO"/>
            </a:p>
          </p:txBody>
        </p:sp>
      </p:grpSp>
      <p:sp>
        <p:nvSpPr>
          <p:cNvPr id="75" name="Rektangel 74">
            <a:extLst>
              <a:ext uri="{FF2B5EF4-FFF2-40B4-BE49-F238E27FC236}">
                <a16:creationId xmlns:a16="http://schemas.microsoft.com/office/drawing/2014/main" id="{50ABBA73-D0D5-C8EE-E037-BEC3E916A3D5}"/>
              </a:ext>
            </a:extLst>
          </p:cNvPr>
          <p:cNvSpPr/>
          <p:nvPr/>
        </p:nvSpPr>
        <p:spPr>
          <a:xfrm>
            <a:off x="15106344" y="23658174"/>
            <a:ext cx="14108164" cy="1285688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b-NO" sz="2200">
              <a:solidFill>
                <a:schemeClr val="tx1"/>
              </a:solidFill>
              <a:highlight>
                <a:srgbClr val="FFFF00"/>
              </a:highlight>
              <a:latin typeface="Times New Roman" panose="02020603050405020304" pitchFamily="18" charset="0"/>
              <a:cs typeface="Times New Roman" panose="02020603050405020304" pitchFamily="18" charset="0"/>
            </a:endParaRPr>
          </a:p>
        </p:txBody>
      </p:sp>
      <p:pic>
        <p:nvPicPr>
          <p:cNvPr id="79" name="Bilde 78">
            <a:extLst>
              <a:ext uri="{FF2B5EF4-FFF2-40B4-BE49-F238E27FC236}">
                <a16:creationId xmlns:a16="http://schemas.microsoft.com/office/drawing/2014/main" id="{807C1066-FC36-8ACD-8FC5-B6D3E145DD13}"/>
              </a:ext>
            </a:extLst>
          </p:cNvPr>
          <p:cNvPicPr>
            <a:picLocks noChangeAspect="1"/>
          </p:cNvPicPr>
          <p:nvPr/>
        </p:nvPicPr>
        <p:blipFill>
          <a:blip r:embed="rId15"/>
          <a:stretch>
            <a:fillRect/>
          </a:stretch>
        </p:blipFill>
        <p:spPr>
          <a:xfrm>
            <a:off x="15330025" y="23874464"/>
            <a:ext cx="13278410" cy="10670934"/>
          </a:xfrm>
          <a:prstGeom prst="rect">
            <a:avLst/>
          </a:prstGeom>
        </p:spPr>
      </p:pic>
      <p:sp>
        <p:nvSpPr>
          <p:cNvPr id="81" name="TekstSylinder 80">
            <a:extLst>
              <a:ext uri="{FF2B5EF4-FFF2-40B4-BE49-F238E27FC236}">
                <a16:creationId xmlns:a16="http://schemas.microsoft.com/office/drawing/2014/main" id="{13E4C264-7E0D-A229-65CA-1D35640871C8}"/>
              </a:ext>
            </a:extLst>
          </p:cNvPr>
          <p:cNvSpPr txBox="1"/>
          <p:nvPr/>
        </p:nvSpPr>
        <p:spPr>
          <a:xfrm>
            <a:off x="1513437" y="35097595"/>
            <a:ext cx="12709607" cy="1107996"/>
          </a:xfrm>
          <a:prstGeom prst="rect">
            <a:avLst/>
          </a:prstGeom>
          <a:noFill/>
        </p:spPr>
        <p:txBody>
          <a:bodyPr wrap="square" rtlCol="0">
            <a:spAutoFit/>
          </a:bodyPr>
          <a:lstStyle/>
          <a:p>
            <a:r>
              <a:rPr lang="en-US" sz="2200" b="1" dirty="0">
                <a:latin typeface="Times New Roman" panose="02020603050405020304" pitchFamily="18" charset="0"/>
                <a:cs typeface="Times New Roman" panose="02020603050405020304" pitchFamily="18" charset="0"/>
              </a:rPr>
              <a:t>Fig. … </a:t>
            </a:r>
            <a:r>
              <a:rPr lang="en-US" sz="2200" dirty="0">
                <a:latin typeface="Times New Roman" panose="02020603050405020304" pitchFamily="18" charset="0"/>
                <a:cs typeface="Times New Roman" panose="02020603050405020304" pitchFamily="18" charset="0"/>
              </a:rPr>
              <a:t>Results from Leiden clustering on the non-masked dataset. This results indicate that the clustering can distinguish atrophic tubules from other classes, and is also capable of separating normal tubules from lesioned tubules. Additional subgroup structures also appear to emerge. </a:t>
            </a:r>
            <a:endParaRPr lang="nb-NO" sz="2200" dirty="0">
              <a:latin typeface="Times New Roman" panose="02020603050405020304" pitchFamily="18" charset="0"/>
              <a:cs typeface="Times New Roman" panose="02020603050405020304" pitchFamily="18" charset="0"/>
            </a:endParaRPr>
          </a:p>
        </p:txBody>
      </p:sp>
      <p:sp>
        <p:nvSpPr>
          <p:cNvPr id="84" name="TekstSylinder 83">
            <a:extLst>
              <a:ext uri="{FF2B5EF4-FFF2-40B4-BE49-F238E27FC236}">
                <a16:creationId xmlns:a16="http://schemas.microsoft.com/office/drawing/2014/main" id="{3DBDD0D3-02AB-0B79-22BC-0BC1485E0CDE}"/>
              </a:ext>
            </a:extLst>
          </p:cNvPr>
          <p:cNvSpPr txBox="1"/>
          <p:nvPr/>
        </p:nvSpPr>
        <p:spPr>
          <a:xfrm>
            <a:off x="15345140" y="35060840"/>
            <a:ext cx="13302581" cy="1107996"/>
          </a:xfrm>
          <a:prstGeom prst="rect">
            <a:avLst/>
          </a:prstGeom>
          <a:noFill/>
        </p:spPr>
        <p:txBody>
          <a:bodyPr wrap="square" rtlCol="0">
            <a:spAutoFit/>
          </a:bodyPr>
          <a:lstStyle/>
          <a:p>
            <a:r>
              <a:rPr lang="en-US" sz="2200" b="1">
                <a:latin typeface="Times New Roman" panose="02020603050405020304" pitchFamily="18" charset="0"/>
                <a:cs typeface="Times New Roman" panose="02020603050405020304" pitchFamily="18" charset="0"/>
              </a:rPr>
              <a:t>Fig. </a:t>
            </a:r>
            <a:r>
              <a:rPr lang="en-US" sz="2200">
                <a:latin typeface="Times New Roman" panose="02020603050405020304" pitchFamily="18" charset="0"/>
                <a:cs typeface="Times New Roman" panose="02020603050405020304" pitchFamily="18" charset="0"/>
              </a:rPr>
              <a:t>… Results from Leiden clustering on the masked tubular dataset, where only atrophic and normal tubules are included. The clustering effectively separates atrophic from normal tubules, and additional subgroup structures appear to emerge, such as potential subclasses within the normal tubules. </a:t>
            </a:r>
            <a:endParaRPr lang="nb-NO" sz="2200">
              <a:latin typeface="Times New Roman" panose="02020603050405020304" pitchFamily="18" charset="0"/>
              <a:cs typeface="Times New Roman" panose="02020603050405020304" pitchFamily="18" charset="0"/>
            </a:endParaRPr>
          </a:p>
        </p:txBody>
      </p:sp>
      <p:sp>
        <p:nvSpPr>
          <p:cNvPr id="86" name="Rektangel 85">
            <a:extLst>
              <a:ext uri="{FF2B5EF4-FFF2-40B4-BE49-F238E27FC236}">
                <a16:creationId xmlns:a16="http://schemas.microsoft.com/office/drawing/2014/main" id="{3B7ECC52-117F-D90B-DE10-C8C8F0164BE1}"/>
              </a:ext>
            </a:extLst>
          </p:cNvPr>
          <p:cNvSpPr/>
          <p:nvPr/>
        </p:nvSpPr>
        <p:spPr>
          <a:xfrm>
            <a:off x="15052734" y="14636236"/>
            <a:ext cx="14297050" cy="726313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6" name="TekstSylinder 55">
            <a:extLst>
              <a:ext uri="{FF2B5EF4-FFF2-40B4-BE49-F238E27FC236}">
                <a16:creationId xmlns:a16="http://schemas.microsoft.com/office/drawing/2014/main" id="{DF1001CC-3F9E-4039-9A0E-8E24B4CC938E}"/>
              </a:ext>
            </a:extLst>
          </p:cNvPr>
          <p:cNvSpPr txBox="1"/>
          <p:nvPr/>
        </p:nvSpPr>
        <p:spPr>
          <a:xfrm>
            <a:off x="18340397" y="20683508"/>
            <a:ext cx="13232124" cy="369332"/>
          </a:xfrm>
          <a:prstGeom prst="rect">
            <a:avLst/>
          </a:prstGeom>
          <a:noFill/>
        </p:spPr>
        <p:txBody>
          <a:bodyPr wrap="square" rtlCol="0">
            <a:spAutoFit/>
          </a:bodyPr>
          <a:lstStyle/>
          <a:p>
            <a:r>
              <a:rPr lang="en-GB" b="1" noProof="0" dirty="0">
                <a:latin typeface="Times New Roman" panose="02020603050405020304" pitchFamily="18" charset="0"/>
                <a:cs typeface="Times New Roman" panose="02020603050405020304" pitchFamily="18" charset="0"/>
              </a:rPr>
              <a:t>Fig…… </a:t>
            </a:r>
            <a:r>
              <a:rPr lang="en-GB" noProof="0" dirty="0">
                <a:latin typeface="Times New Roman" panose="02020603050405020304" pitchFamily="18" charset="0"/>
                <a:cs typeface="Times New Roman" panose="02020603050405020304" pitchFamily="18" charset="0"/>
              </a:rPr>
              <a:t>Illustration of the stain-normalization process</a:t>
            </a:r>
          </a:p>
        </p:txBody>
      </p:sp>
      <p:sp>
        <p:nvSpPr>
          <p:cNvPr id="87" name="Rektangel 86">
            <a:extLst>
              <a:ext uri="{FF2B5EF4-FFF2-40B4-BE49-F238E27FC236}">
                <a16:creationId xmlns:a16="http://schemas.microsoft.com/office/drawing/2014/main" id="{3D63C6C5-D3E5-E8CA-418E-49F4D8E81D02}"/>
              </a:ext>
            </a:extLst>
          </p:cNvPr>
          <p:cNvSpPr/>
          <p:nvPr/>
        </p:nvSpPr>
        <p:spPr>
          <a:xfrm>
            <a:off x="1096668" y="38610881"/>
            <a:ext cx="10240401" cy="349804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88" name="TekstSylinder 87">
            <a:extLst>
              <a:ext uri="{FF2B5EF4-FFF2-40B4-BE49-F238E27FC236}">
                <a16:creationId xmlns:a16="http://schemas.microsoft.com/office/drawing/2014/main" id="{712B681C-5A1F-2DDA-82D2-CF86EFADBA6E}"/>
              </a:ext>
            </a:extLst>
          </p:cNvPr>
          <p:cNvSpPr txBox="1"/>
          <p:nvPr/>
        </p:nvSpPr>
        <p:spPr>
          <a:xfrm>
            <a:off x="1178899" y="38784938"/>
            <a:ext cx="10004469" cy="3323987"/>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Preliminary results:</a:t>
            </a:r>
            <a:r>
              <a:rPr lang="en-US" sz="2400" dirty="0">
                <a:latin typeface="Times New Roman" panose="02020603050405020304" pitchFamily="18" charset="0"/>
                <a:cs typeface="Times New Roman" panose="02020603050405020304" pitchFamily="18" charset="0"/>
              </a:rPr>
              <a:t> So far, the Leiden clustering strategy appears to provide the most effective clustering results, and UMAP seems to be the best dimensional reduction for visualization. The different datasets yield varying cluster structures, but overall, their performance seems comparable. Additional clustering strategies and alternative models remain to be explored. Overall, these preliminary results indicate that the clustering is able to distinguish atrophic and normal tubules from other types, which is both promising and interesting.</a:t>
            </a:r>
            <a:endParaRPr lang="en-GB" sz="2400" b="1" dirty="0">
              <a:latin typeface="Times New Roman" panose="02020603050405020304" pitchFamily="18" charset="0"/>
              <a:cs typeface="Times New Roman" panose="02020603050405020304" pitchFamily="18" charset="0"/>
            </a:endParaRPr>
          </a:p>
          <a:p>
            <a:endParaRPr lang="nb-NO" dirty="0"/>
          </a:p>
        </p:txBody>
      </p:sp>
      <p:sp>
        <p:nvSpPr>
          <p:cNvPr id="34" name="TekstSylinder 33">
            <a:extLst>
              <a:ext uri="{FF2B5EF4-FFF2-40B4-BE49-F238E27FC236}">
                <a16:creationId xmlns:a16="http://schemas.microsoft.com/office/drawing/2014/main" id="{3F4634CF-4EA1-AE7E-4942-932FC31A75C8}"/>
              </a:ext>
            </a:extLst>
          </p:cNvPr>
          <p:cNvSpPr txBox="1"/>
          <p:nvPr/>
        </p:nvSpPr>
        <p:spPr>
          <a:xfrm>
            <a:off x="15237360" y="15214557"/>
            <a:ext cx="3168164" cy="4493538"/>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Patches come from different histology slides, causing stain variation that can confuse the model. To reduce this variation, we select a patch with mid-level staining as the target. A stain palette is then extracted from this target patch and applied to the other patches, yielding color-normalized patches.</a:t>
            </a:r>
            <a:endParaRPr lang="nn-NO" sz="2200" dirty="0">
              <a:latin typeface="Times New Roman" panose="02020603050405020304" pitchFamily="18" charset="0"/>
              <a:cs typeface="Times New Roman" panose="02020603050405020304" pitchFamily="18" charset="0"/>
            </a:endParaRPr>
          </a:p>
        </p:txBody>
      </p:sp>
      <p:pic>
        <p:nvPicPr>
          <p:cNvPr id="57" name="Bilde 56" descr="Et bilde som inneholder lilla, nellik, fiol, skjermbilde&#10;&#10;KI-generert innhold kan være feil.">
            <a:extLst>
              <a:ext uri="{FF2B5EF4-FFF2-40B4-BE49-F238E27FC236}">
                <a16:creationId xmlns:a16="http://schemas.microsoft.com/office/drawing/2014/main" id="{C6279067-343A-CEE6-1433-D7DCC756EB81}"/>
              </a:ext>
            </a:extLst>
          </p:cNvPr>
          <p:cNvPicPr>
            <a:picLocks noChangeAspect="1"/>
          </p:cNvPicPr>
          <p:nvPr/>
        </p:nvPicPr>
        <p:blipFill>
          <a:blip r:embed="rId16">
            <a:alphaModFix/>
          </a:blip>
          <a:srcRect l="813" r="2543"/>
          <a:stretch>
            <a:fillRect/>
          </a:stretch>
        </p:blipFill>
        <p:spPr>
          <a:xfrm>
            <a:off x="18230126" y="14676518"/>
            <a:ext cx="11061192" cy="6044616"/>
          </a:xfrm>
          <a:prstGeom prst="rect">
            <a:avLst/>
          </a:prstGeom>
        </p:spPr>
      </p:pic>
    </p:spTree>
    <p:extLst>
      <p:ext uri="{BB962C8B-B14F-4D97-AF65-F5344CB8AC3E}">
        <p14:creationId xmlns:p14="http://schemas.microsoft.com/office/powerpoint/2010/main" val="3647122690"/>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tema">
  <a:themeElements>
    <a:clrScheme name="Office-tema">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tema">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t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3443be9-b74f-46dd-abdf-16706e8a254f" xsi:nil="true"/>
    <lcf76f155ced4ddcb4097134ff3c332f xmlns="16c4fccd-ad23-45e4-b5f7-542f4ebe0ef2">
      <Terms xmlns="http://schemas.microsoft.com/office/infopath/2007/PartnerControls"/>
    </lcf76f155ced4ddcb4097134ff3c332f>
    <Path xmlns="16c4fccd-ad23-45e4-b5f7-542f4ebe0ef2" xsi:nil="true"/>
    <Channel xmlns="16c4fccd-ad23-45e4-b5f7-542f4ebe0ef2" xsi:nil="true"/>
    <Class xmlns="16c4fccd-ad23-45e4-b5f7-542f4ebe0ef2"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7C31A7AEE8B5D24C91D75EC8AB567F83" ma:contentTypeVersion="21" ma:contentTypeDescription="Opprett et nytt dokument." ma:contentTypeScope="" ma:versionID="51e550205e3d3693a0b68f6c8a339f53">
  <xsd:schema xmlns:xsd="http://www.w3.org/2001/XMLSchema" xmlns:xs="http://www.w3.org/2001/XMLSchema" xmlns:p="http://schemas.microsoft.com/office/2006/metadata/properties" xmlns:ns2="16c4fccd-ad23-45e4-b5f7-542f4ebe0ef2" xmlns:ns3="c3443be9-b74f-46dd-abdf-16706e8a254f" targetNamespace="http://schemas.microsoft.com/office/2006/metadata/properties" ma:root="true" ma:fieldsID="1aeafe7f7eadd6c464c0fadedd459117" ns2:_="" ns3:_="">
    <xsd:import namespace="16c4fccd-ad23-45e4-b5f7-542f4ebe0ef2"/>
    <xsd:import namespace="c3443be9-b74f-46dd-abdf-16706e8a254f"/>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Location" minOccurs="0"/>
                <xsd:element ref="ns2:MediaServiceOCR" minOccurs="0"/>
                <xsd:element ref="ns2:MediaLengthInSeconds" minOccurs="0"/>
                <xsd:element ref="ns2:lcf76f155ced4ddcb4097134ff3c332f" minOccurs="0"/>
                <xsd:element ref="ns3:TaxCatchAll" minOccurs="0"/>
                <xsd:element ref="ns3:SharedWithUsers" minOccurs="0"/>
                <xsd:element ref="ns3:SharedWithDetails" minOccurs="0"/>
                <xsd:element ref="ns2:MediaServiceObjectDetectorVersions" minOccurs="0"/>
                <xsd:element ref="ns2:MediaServiceSearchProperties" minOccurs="0"/>
                <xsd:element ref="ns2:Class" minOccurs="0"/>
                <xsd:element ref="ns2:Path" minOccurs="0"/>
                <xsd:element ref="ns2:Channe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c4fccd-ad23-45e4-b5f7-542f4ebe0ef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Bildemerkelapper" ma:readOnly="false" ma:fieldId="{5cf76f15-5ced-4ddc-b409-7134ff3c332f}" ma:taxonomyMulti="true" ma:sspId="36a61b50-ac2f-48d5-8ac7-e75171fb6584"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element name="Class" ma:index="26" nillable="true" ma:displayName="Class" ma:description="Does this folder/file belong to one of our overview classes?" ma:format="Dropdown" ma:internalName="Class">
      <xsd:complexType>
        <xsd:complexContent>
          <xsd:extension base="dms:MultiChoiceFillIn">
            <xsd:sequence>
              <xsd:element name="Value" maxOccurs="unbounded" minOccurs="0" nillable="true">
                <xsd:simpleType>
                  <xsd:union memberTypes="dms:Text">
                    <xsd:simpleType>
                      <xsd:restriction base="dms:Choice">
                        <xsd:enumeration value="Presentation"/>
                        <xsd:enumeration value="Manuscript"/>
                        <xsd:enumeration value="Poster"/>
                        <xsd:enumeration value="Abstract"/>
                        <xsd:enumeration value="Application"/>
                        <xsd:enumeration value="Project description"/>
                        <xsd:enumeration value="Figure"/>
                        <xsd:enumeration value="Picture"/>
                      </xsd:restriction>
                    </xsd:simpleType>
                  </xsd:union>
                </xsd:simpleType>
              </xsd:element>
            </xsd:sequence>
          </xsd:extension>
        </xsd:complexContent>
      </xsd:complexType>
    </xsd:element>
    <xsd:element name="Path" ma:index="27" nillable="true" ma:displayName="Path" ma:description="The folder path to this file" ma:format="Dropdown" ma:internalName="Path">
      <xsd:simpleType>
        <xsd:restriction base="dms:Text">
          <xsd:maxLength value="255"/>
        </xsd:restriction>
      </xsd:simpleType>
    </xsd:element>
    <xsd:element name="Channel" ma:index="28" nillable="true" ma:displayName="Channel" ma:format="Dropdown" ma:internalName="Channel">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3443be9-b74f-46dd-abdf-16706e8a254f" elementFormDefault="qualified">
    <xsd:import namespace="http://schemas.microsoft.com/office/2006/documentManagement/types"/>
    <xsd:import namespace="http://schemas.microsoft.com/office/infopath/2007/PartnerControls"/>
    <xsd:element name="TaxCatchAll" ma:index="21" nillable="true" ma:displayName="Taxonomy Catch All Column" ma:hidden="true" ma:list="{50866d28-ec55-4e71-b9ba-654711774b8a}" ma:internalName="TaxCatchAll" ma:showField="CatchAllData" ma:web="c3443be9-b74f-46dd-abdf-16706e8a254f">
      <xsd:complexType>
        <xsd:complexContent>
          <xsd:extension base="dms:MultiChoiceLookup">
            <xsd:sequence>
              <xsd:element name="Value" type="dms:Lookup" maxOccurs="unbounded" minOccurs="0" nillable="true"/>
            </xsd:sequence>
          </xsd:extension>
        </xsd:complexContent>
      </xsd:complexType>
    </xsd:element>
    <xsd:element name="SharedWithUsers" ma:index="22" nillable="true" ma:displayName="Delt med"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3" nillable="true" ma:displayName="Delingsdetaljer"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nholdstype"/>
        <xsd:element ref="dc:title" minOccurs="0" maxOccurs="1" ma:index="4" ma:displayName="Tit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7F67668-BB17-4A33-921C-61F507A8EE7A}">
  <ds:schemaRefs>
    <ds:schemaRef ds:uri="http://schemas.microsoft.com/office/2006/documentManagement/types"/>
    <ds:schemaRef ds:uri="http://www.w3.org/XML/1998/namespace"/>
    <ds:schemaRef ds:uri="http://purl.org/dc/elements/1.1/"/>
    <ds:schemaRef ds:uri="16c4fccd-ad23-45e4-b5f7-542f4ebe0ef2"/>
    <ds:schemaRef ds:uri="http://schemas.microsoft.com/office/2006/metadata/properties"/>
    <ds:schemaRef ds:uri="http://schemas.microsoft.com/office/infopath/2007/PartnerControls"/>
    <ds:schemaRef ds:uri="http://schemas.openxmlformats.org/package/2006/metadata/core-properties"/>
    <ds:schemaRef ds:uri="c3443be9-b74f-46dd-abdf-16706e8a254f"/>
    <ds:schemaRef ds:uri="http://purl.org/dc/dcmitype/"/>
    <ds:schemaRef ds:uri="http://purl.org/dc/terms/"/>
  </ds:schemaRefs>
</ds:datastoreItem>
</file>

<file path=customXml/itemProps2.xml><?xml version="1.0" encoding="utf-8"?>
<ds:datastoreItem xmlns:ds="http://schemas.openxmlformats.org/officeDocument/2006/customXml" ds:itemID="{E7346F10-DF84-4B69-B37A-72095B3F6304}">
  <ds:schemaRefs>
    <ds:schemaRef ds:uri="http://schemas.microsoft.com/sharepoint/v3/contenttype/forms"/>
  </ds:schemaRefs>
</ds:datastoreItem>
</file>

<file path=customXml/itemProps3.xml><?xml version="1.0" encoding="utf-8"?>
<ds:datastoreItem xmlns:ds="http://schemas.openxmlformats.org/officeDocument/2006/customXml" ds:itemID="{DAC43798-1D06-4B9D-8F47-423BECBCEB36}">
  <ds:schemaRefs>
    <ds:schemaRef ds:uri="http://schemas.microsoft.com/office/2006/metadata/contentType"/>
    <ds:schemaRef ds:uri="http://schemas.microsoft.com/office/2006/metadata/properties/metaAttributes"/>
    <ds:schemaRef ds:uri="http://www.w3.org/2000/xmlns/"/>
    <ds:schemaRef ds:uri="http://www.w3.org/2001/XMLSchema"/>
    <ds:schemaRef ds:uri="16c4fccd-ad23-45e4-b5f7-542f4ebe0ef2"/>
    <ds:schemaRef ds:uri="c3443be9-b74f-46dd-abdf-16706e8a254f"/>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648a24bc-a98d-4025-9c60-48c19a142069}" enabled="0" method="" siteId="{648a24bc-a98d-4025-9c60-48c19a142069}" removed="1"/>
</clbl:labelList>
</file>

<file path=docProps/app.xml><?xml version="1.0" encoding="utf-8"?>
<Properties xmlns="http://schemas.openxmlformats.org/officeDocument/2006/extended-properties" xmlns:vt="http://schemas.openxmlformats.org/officeDocument/2006/docPropsVTypes">
  <Template>Office Theme 2013 - 2022</Template>
  <TotalTime>5946</TotalTime>
  <Words>673</Words>
  <Application>Microsoft Office PowerPoint</Application>
  <PresentationFormat>Egendefinert</PresentationFormat>
  <Paragraphs>44</Paragraphs>
  <Slides>1</Slides>
  <Notes>1</Notes>
  <HiddenSlides>0</HiddenSlides>
  <MMClips>0</MMClips>
  <ScaleCrop>false</ScaleCrop>
  <HeadingPairs>
    <vt:vector size="6" baseType="variant">
      <vt:variant>
        <vt:lpstr>Brukte skrifter</vt:lpstr>
      </vt:variant>
      <vt:variant>
        <vt:i4>5</vt:i4>
      </vt:variant>
      <vt:variant>
        <vt:lpstr>Tema</vt:lpstr>
      </vt:variant>
      <vt:variant>
        <vt:i4>1</vt:i4>
      </vt:variant>
      <vt:variant>
        <vt:lpstr>Lysbildetitler</vt:lpstr>
      </vt:variant>
      <vt:variant>
        <vt:i4>1</vt:i4>
      </vt:variant>
    </vt:vector>
  </HeadingPairs>
  <TitlesOfParts>
    <vt:vector size="7" baseType="lpstr">
      <vt:lpstr>Aptos</vt:lpstr>
      <vt:lpstr>Arial</vt:lpstr>
      <vt:lpstr>Calibri</vt:lpstr>
      <vt:lpstr>Calibri Light</vt:lpstr>
      <vt:lpstr>Times New Roman</vt:lpstr>
      <vt:lpstr>Office-tema</vt:lpstr>
      <vt:lpstr>PowerPoint-presentasjon</vt:lpstr>
    </vt:vector>
  </TitlesOfParts>
  <Company>Helse Vest IKT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PowerPoint-presentasjon</dc:title>
  <dc:creator>Borghild Larsen</dc:creator>
  <cp:lastModifiedBy>Martine Olset</cp:lastModifiedBy>
  <cp:revision>3</cp:revision>
  <dcterms:created xsi:type="dcterms:W3CDTF">2023-12-05T08:11:00Z</dcterms:created>
  <dcterms:modified xsi:type="dcterms:W3CDTF">2025-12-05T10:28:45Z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c3ffc1c-ef00-4620-9c2f-7d9c1597774b_Enabled">
    <vt:lpwstr>true</vt:lpwstr>
  </property>
  <property fmtid="{D5CDD505-2E9C-101B-9397-08002B2CF9AE}" pid="3" name="MSIP_Label_0c3ffc1c-ef00-4620-9c2f-7d9c1597774b_SetDate">
    <vt:lpwstr>2023-12-05T08:34:51Z</vt:lpwstr>
  </property>
  <property fmtid="{D5CDD505-2E9C-101B-9397-08002B2CF9AE}" pid="4" name="MSIP_Label_0c3ffc1c-ef00-4620-9c2f-7d9c1597774b_Method">
    <vt:lpwstr>Standard</vt:lpwstr>
  </property>
  <property fmtid="{D5CDD505-2E9C-101B-9397-08002B2CF9AE}" pid="5" name="MSIP_Label_0c3ffc1c-ef00-4620-9c2f-7d9c1597774b_Name">
    <vt:lpwstr>Intern</vt:lpwstr>
  </property>
  <property fmtid="{D5CDD505-2E9C-101B-9397-08002B2CF9AE}" pid="6" name="MSIP_Label_0c3ffc1c-ef00-4620-9c2f-7d9c1597774b_SiteId">
    <vt:lpwstr>bdcbe535-f3cf-49f5-8a6a-fb6d98dc7837</vt:lpwstr>
  </property>
  <property fmtid="{D5CDD505-2E9C-101B-9397-08002B2CF9AE}" pid="7" name="MSIP_Label_0c3ffc1c-ef00-4620-9c2f-7d9c1597774b_ActionId">
    <vt:lpwstr>405fba01-f503-430d-8929-35016f9fd968</vt:lpwstr>
  </property>
  <property fmtid="{D5CDD505-2E9C-101B-9397-08002B2CF9AE}" pid="8" name="MSIP_Label_0c3ffc1c-ef00-4620-9c2f-7d9c1597774b_ContentBits">
    <vt:lpwstr>2</vt:lpwstr>
  </property>
  <property fmtid="{D5CDD505-2E9C-101B-9397-08002B2CF9AE}" pid="9" name="ClassificationContentMarkingFooterLocations">
    <vt:lpwstr>Office-tema:8</vt:lpwstr>
  </property>
  <property fmtid="{D5CDD505-2E9C-101B-9397-08002B2CF9AE}" pid="10" name="ClassificationContentMarkingFooterText">
    <vt:lpwstr>Følsomhet Intern (gul)</vt:lpwstr>
  </property>
  <property fmtid="{D5CDD505-2E9C-101B-9397-08002B2CF9AE}" pid="11" name="ContentTypeId">
    <vt:lpwstr>0x0101007C31A7AEE8B5D24C91D75EC8AB567F83</vt:lpwstr>
  </property>
  <property fmtid="{D5CDD505-2E9C-101B-9397-08002B2CF9AE}" pid="12" name="MediaServiceImageTags">
    <vt:lpwstr/>
  </property>
</Properties>
</file>